
<file path=[Content_Types].xml><?xml version="1.0" encoding="utf-8"?>
<Types xmlns="http://schemas.openxmlformats.org/package/2006/content-types">
  <Default Extension="fntdata" ContentType="application/x-fontdata"/>
  <Default Extension="jpeg" ContentType="image/jpeg"/>
  <Default Extension="jpg" ContentType="image/jpeg"/>
  <Default Extension="mov" ContentType="video/quicktime"/>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67"/>
  </p:notesMasterIdLst>
  <p:sldIdLst>
    <p:sldId id="256" r:id="rId2"/>
    <p:sldId id="310" r:id="rId3"/>
    <p:sldId id="311" r:id="rId4"/>
    <p:sldId id="312" r:id="rId5"/>
    <p:sldId id="313" r:id="rId6"/>
    <p:sldId id="314" r:id="rId7"/>
    <p:sldId id="315" r:id="rId8"/>
    <p:sldId id="316" r:id="rId9"/>
    <p:sldId id="317" r:id="rId10"/>
    <p:sldId id="318" r:id="rId11"/>
    <p:sldId id="319" r:id="rId12"/>
    <p:sldId id="320" r:id="rId13"/>
    <p:sldId id="321" r:id="rId14"/>
    <p:sldId id="322" r:id="rId15"/>
    <p:sldId id="323" r:id="rId16"/>
    <p:sldId id="258" r:id="rId17"/>
    <p:sldId id="259" r:id="rId18"/>
    <p:sldId id="260" r:id="rId19"/>
    <p:sldId id="261" r:id="rId20"/>
    <p:sldId id="262" r:id="rId21"/>
    <p:sldId id="263" r:id="rId22"/>
    <p:sldId id="264" r:id="rId23"/>
    <p:sldId id="265" r:id="rId24"/>
    <p:sldId id="266" r:id="rId25"/>
    <p:sldId id="269" r:id="rId26"/>
    <p:sldId id="270" r:id="rId27"/>
    <p:sldId id="271" r:id="rId28"/>
    <p:sldId id="272" r:id="rId29"/>
    <p:sldId id="273" r:id="rId30"/>
    <p:sldId id="274" r:id="rId31"/>
    <p:sldId id="275" r:id="rId32"/>
    <p:sldId id="276" r:id="rId33"/>
    <p:sldId id="277" r:id="rId34"/>
    <p:sldId id="278" r:id="rId35"/>
    <p:sldId id="279" r:id="rId36"/>
    <p:sldId id="280" r:id="rId37"/>
    <p:sldId id="281" r:id="rId38"/>
    <p:sldId id="282"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25" r:id="rId57"/>
    <p:sldId id="326" r:id="rId58"/>
    <p:sldId id="303" r:id="rId59"/>
    <p:sldId id="304" r:id="rId60"/>
    <p:sldId id="305" r:id="rId61"/>
    <p:sldId id="306" r:id="rId62"/>
    <p:sldId id="307" r:id="rId63"/>
    <p:sldId id="308" r:id="rId64"/>
    <p:sldId id="324" r:id="rId65"/>
    <p:sldId id="309" r:id="rId66"/>
  </p:sldIdLst>
  <p:sldSz cx="12192000" cy="6858000"/>
  <p:notesSz cx="6858000" cy="9144000"/>
  <p:embeddedFontLst>
    <p:embeddedFont>
      <p:font typeface="Avenir Book Oblique" panose="02000503020000020003" pitchFamily="2" charset="0"/>
      <p:bold r:id="rId68"/>
      <p:italic r:id="rId69"/>
      <p:boldItalic r:id="rId70"/>
    </p:embeddedFont>
    <p:embeddedFont>
      <p:font typeface="Avenir Heavy" panose="02000503020000020003" pitchFamily="2" charset="0"/>
      <p:bold r:id="rId71"/>
      <p:italic r:id="rId72"/>
      <p:boldItalic r:id="rId73"/>
    </p:embeddedFont>
    <p:embeddedFont>
      <p:font typeface="Avenir Medium" panose="02000503020000020003" pitchFamily="2" charset="0"/>
      <p:regular r:id="rId74"/>
      <p:italic r:id="rId75"/>
    </p:embeddedFont>
    <p:embeddedFont>
      <p:font typeface="Calibri" panose="020F0502020204030204" pitchFamily="34" charset="0"/>
      <p:regular r:id="rId76"/>
      <p:bold r:id="rId77"/>
      <p:italic r:id="rId78"/>
      <p:boldItalic r:id="rId79"/>
    </p:embeddedFont>
    <p:embeddedFont>
      <p:font typeface="Open Sans" pitchFamily="2" charset="0"/>
      <p:regular r:id="rId80"/>
      <p:bold r:id="rId81"/>
      <p:italic r:id="rId82"/>
      <p:boldItalic r:id="rId83"/>
    </p:embeddedFont>
    <p:embeddedFont>
      <p:font typeface="Open Sans SemiBold" pitchFamily="2" charset="0"/>
      <p:regular r:id="rId84"/>
      <p:bold r:id="rId85"/>
      <p:italic r:id="rId86"/>
      <p:boldItalic r:id="rId8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8" roundtripDataSignature="AMtx7mhA35SMOnXCpejUmellH+e5desqU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40"/>
  </p:normalViewPr>
  <p:slideViewPr>
    <p:cSldViewPr snapToGrid="0" snapToObjects="1">
      <p:cViewPr varScale="1">
        <p:scale>
          <a:sx n="92" d="100"/>
          <a:sy n="92" d="100"/>
        </p:scale>
        <p:origin x="78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1.fntdata"/><Relationship Id="rId84" Type="http://schemas.openxmlformats.org/officeDocument/2006/relationships/font" Target="fonts/font17.fntdata"/><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7.fntdata"/><Relationship Id="rId79" Type="http://schemas.openxmlformats.org/officeDocument/2006/relationships/font" Target="fonts/font12.fntdata"/><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2.fntdata"/><Relationship Id="rId77"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5.fntdata"/><Relationship Id="rId80" Type="http://schemas.openxmlformats.org/officeDocument/2006/relationships/font" Target="fonts/font13.fntdata"/><Relationship Id="rId85" Type="http://schemas.openxmlformats.org/officeDocument/2006/relationships/font" Target="fonts/font1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3.fntdata"/><Relationship Id="rId75" Type="http://schemas.openxmlformats.org/officeDocument/2006/relationships/font" Target="fonts/font8.fntdata"/><Relationship Id="rId83" Type="http://schemas.openxmlformats.org/officeDocument/2006/relationships/font" Target="fonts/font16.fntdata"/><Relationship Id="rId88" Type="http://customschemas.google.com/relationships/presentationmetadata" Target="metadata"/><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6.fntdata"/><Relationship Id="rId78" Type="http://schemas.openxmlformats.org/officeDocument/2006/relationships/font" Target="fonts/font11.fntdata"/><Relationship Id="rId81" Type="http://schemas.openxmlformats.org/officeDocument/2006/relationships/font" Target="fonts/font14.fntdata"/><Relationship Id="rId86" Type="http://schemas.openxmlformats.org/officeDocument/2006/relationships/font" Target="fonts/font19.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9.fntdata"/><Relationship Id="rId7" Type="http://schemas.openxmlformats.org/officeDocument/2006/relationships/slide" Target="slides/slide6.xml"/><Relationship Id="rId71" Type="http://schemas.openxmlformats.org/officeDocument/2006/relationships/font" Target="fonts/font4.fntdata"/><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20.fntdata"/><Relationship Id="rId61" Type="http://schemas.openxmlformats.org/officeDocument/2006/relationships/slide" Target="slides/slide60.xml"/><Relationship Id="rId82" Type="http://schemas.openxmlformats.org/officeDocument/2006/relationships/font" Target="fonts/font15.fntdata"/><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 name="Google Shape;3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 name="Google Shape;4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 name="Google Shape;5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 name="Google Shape;6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 name="Google Shape;6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 name="Google Shape;7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 name="Google Shape;7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23a62762e51_1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23a62762e51_1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g23a62762e51_1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22</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23a62762e51_1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23a62762e51_1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g23a62762e51_1_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 name="Google Shape;11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3a62762e51_1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g23a62762e51_1_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US"/>
              <a:t>James Martin SJ’s 10 takeaways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23a62762e51_1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g23a62762e51_1_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23a62762e51_1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g23a62762e51_1_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 name="Google Shape;174;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2" name="Google Shape;192;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9" name="Google Shape;229;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 name="Google Shape;242;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23a62762e51_1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g23a62762e51_1_1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Earthcare schools is a lifelong process rather than a program and our aim is to transform hearts and minds to care for our common home. Our point of difference is the theological imperative and responding to the call of Pope Francis. </a:t>
            </a:r>
            <a:r>
              <a:rPr lang="en-US" sz="1200">
                <a:solidFill>
                  <a:schemeClr val="dk1"/>
                </a:solidFill>
                <a:latin typeface="Calibri"/>
                <a:ea typeface="Calibri"/>
                <a:cs typeface="Calibri"/>
                <a:sym typeface="Calibri"/>
              </a:rPr>
              <a:t>National program. We like to be </a:t>
            </a:r>
            <a:r>
              <a:rPr lang="en-US" sz="1200" b="0">
                <a:solidFill>
                  <a:schemeClr val="dk1"/>
                </a:solidFill>
                <a:latin typeface="Calibri"/>
                <a:ea typeface="Calibri"/>
                <a:cs typeface="Calibri"/>
                <a:sym typeface="Calibri"/>
              </a:rPr>
              <a:t>student led but understand that teachers need to guide the process and be involved too. We harmonize with other sustainability programs.</a:t>
            </a:r>
            <a:endParaRPr sz="1200" b="0">
              <a:solidFill>
                <a:schemeClr val="dk1"/>
              </a:solidFill>
              <a:latin typeface="Calibri"/>
              <a:ea typeface="Calibri"/>
              <a:cs typeface="Calibri"/>
              <a:sym typeface="Calibri"/>
            </a:endParaRPr>
          </a:p>
          <a:p>
            <a:pPr marL="0" lvl="0" indent="0" algn="l" rtl="0">
              <a:spcBef>
                <a:spcPts val="0"/>
              </a:spcBef>
              <a:spcAft>
                <a:spcPts val="0"/>
              </a:spcAft>
              <a:buNone/>
            </a:pPr>
            <a:r>
              <a:rPr lang="en-US"/>
              <a:t>It is based on John Kotter’s behaviour change methodology and requires a “whole of organisation” engagement around shared goals.</a:t>
            </a:r>
            <a:endParaRPr/>
          </a:p>
        </p:txBody>
      </p:sp>
      <p:sp>
        <p:nvSpPr>
          <p:cNvPr id="262" name="Google Shape;262;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 name="Google Shape;270;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a:solidFill>
                  <a:schemeClr val="dk1"/>
                </a:solidFill>
                <a:latin typeface="Calibri"/>
                <a:ea typeface="Calibri"/>
                <a:cs typeface="Calibri"/>
                <a:sym typeface="Calibri"/>
              </a:rPr>
              <a:t>Level 1 </a:t>
            </a:r>
            <a:r>
              <a:rPr lang="en-US" sz="1200" b="0">
                <a:solidFill>
                  <a:schemeClr val="dk1"/>
                </a:solidFill>
                <a:latin typeface="Calibri"/>
                <a:ea typeface="Calibri"/>
                <a:cs typeface="Calibri"/>
                <a:sym typeface="Calibri"/>
              </a:rPr>
              <a:t>Making changes </a:t>
            </a:r>
            <a:r>
              <a:rPr lang="en-US" sz="1200" b="1">
                <a:solidFill>
                  <a:schemeClr val="dk1"/>
                </a:solidFill>
                <a:latin typeface="Calibri"/>
                <a:ea typeface="Calibri"/>
                <a:cs typeface="Calibri"/>
                <a:sym typeface="Calibri"/>
              </a:rPr>
              <a:t>Affirming ecological practice </a:t>
            </a:r>
            <a:r>
              <a:rPr lang="en-US" sz="1200">
                <a:solidFill>
                  <a:schemeClr val="dk1"/>
                </a:solidFill>
                <a:latin typeface="Calibri"/>
                <a:ea typeface="Calibri"/>
                <a:cs typeface="Calibri"/>
                <a:sym typeface="Calibri"/>
              </a:rPr>
              <a:t>All you have to do is register and start the process to achieve level 1! If you have already started on your Laudato Si’ journey, this work will be recognized (your school might already be at level 3!)</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US" sz="1200" b="1">
                <a:solidFill>
                  <a:schemeClr val="dk1"/>
                </a:solidFill>
                <a:latin typeface="Calibri"/>
                <a:ea typeface="Calibri"/>
                <a:cs typeface="Calibri"/>
                <a:sym typeface="Calibri"/>
              </a:rPr>
              <a:t>Level 2</a:t>
            </a:r>
            <a:r>
              <a:rPr lang="en-US" sz="1200">
                <a:solidFill>
                  <a:schemeClr val="dk1"/>
                </a:solidFill>
                <a:latin typeface="Calibri"/>
                <a:ea typeface="Calibri"/>
                <a:cs typeface="Calibri"/>
                <a:sym typeface="Calibri"/>
              </a:rPr>
              <a:t> </a:t>
            </a:r>
            <a:r>
              <a:rPr lang="en-US" sz="1200" b="1">
                <a:solidFill>
                  <a:schemeClr val="dk1"/>
                </a:solidFill>
                <a:latin typeface="Calibri"/>
                <a:ea typeface="Calibri"/>
                <a:cs typeface="Calibri"/>
                <a:sym typeface="Calibri"/>
              </a:rPr>
              <a:t>Ecological dialogue creating change </a:t>
            </a:r>
            <a:r>
              <a:rPr lang="en-US" sz="1200">
                <a:solidFill>
                  <a:srgbClr val="000000"/>
                </a:solidFill>
                <a:latin typeface="Arial"/>
                <a:ea typeface="Arial"/>
                <a:cs typeface="Arial"/>
                <a:sym typeface="Arial"/>
              </a:rPr>
              <a:t>your school can choose a project or theme – water, energy, waste, biodiversity etc., carry out an audit and make changes as a result of those findings - </a:t>
            </a:r>
            <a:r>
              <a:rPr lang="en-US" sz="1200">
                <a:solidFill>
                  <a:schemeClr val="dk1"/>
                </a:solidFill>
                <a:latin typeface="Calibri"/>
                <a:ea typeface="Calibri"/>
                <a:cs typeface="Calibri"/>
                <a:sym typeface="Calibri"/>
              </a:rPr>
              <a:t>Create an action plan, carry out audits and enable action.</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US" sz="1200" b="1">
                <a:solidFill>
                  <a:schemeClr val="dk1"/>
                </a:solidFill>
                <a:latin typeface="Calibri"/>
                <a:ea typeface="Calibri"/>
                <a:cs typeface="Calibri"/>
                <a:sym typeface="Calibri"/>
              </a:rPr>
              <a:t>2 LSAP goals are addressed</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271" name="Google Shape;271;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a:solidFill>
                  <a:srgbClr val="000000"/>
                </a:solidFill>
                <a:latin typeface="Arial"/>
                <a:ea typeface="Arial"/>
                <a:cs typeface="Arial"/>
                <a:sym typeface="Arial"/>
              </a:rPr>
              <a:t>Level 3 Ecological Conversion and Sustained Change </a:t>
            </a:r>
            <a:r>
              <a:rPr lang="en-US" sz="1200">
                <a:solidFill>
                  <a:srgbClr val="000000"/>
                </a:solidFill>
                <a:latin typeface="Arial"/>
                <a:ea typeface="Arial"/>
                <a:cs typeface="Arial"/>
                <a:sym typeface="Arial"/>
              </a:rPr>
              <a:t>At Level 3, your school can choose a different project or consolidate the first project (carry out an audit and make changes as a result of the findings) Schools might stay around L1, 2 and 3 for 4-5 years. </a:t>
            </a:r>
            <a:endParaRPr/>
          </a:p>
          <a:p>
            <a:pPr marL="0" lvl="0" indent="0" algn="l" rtl="0">
              <a:spcBef>
                <a:spcPts val="0"/>
              </a:spcBef>
              <a:spcAft>
                <a:spcPts val="0"/>
              </a:spcAft>
              <a:buNone/>
            </a:pPr>
            <a:r>
              <a:rPr lang="en-US" sz="1200">
                <a:solidFill>
                  <a:srgbClr val="000000"/>
                </a:solidFill>
                <a:latin typeface="Arial"/>
                <a:ea typeface="Arial"/>
                <a:cs typeface="Arial"/>
                <a:sym typeface="Arial"/>
              </a:rPr>
              <a:t>The focus at level 3 is sustaining the change, influencing your community and focusing on 2 new LSAP goals (4 in total)</a:t>
            </a:r>
            <a:endParaRPr sz="1200">
              <a:latin typeface="Times New Roman"/>
              <a:ea typeface="Times New Roman"/>
              <a:cs typeface="Times New Roman"/>
              <a:sym typeface="Times New Roman"/>
            </a:endParaRPr>
          </a:p>
          <a:p>
            <a:pPr marL="0" lvl="0" indent="0" algn="l" rtl="0">
              <a:spcBef>
                <a:spcPts val="0"/>
              </a:spcBef>
              <a:spcAft>
                <a:spcPts val="0"/>
              </a:spcAft>
              <a:buNone/>
            </a:pPr>
            <a:r>
              <a:rPr lang="en-US" sz="1200">
                <a:solidFill>
                  <a:srgbClr val="000000"/>
                </a:solidFill>
                <a:latin typeface="Arial"/>
                <a:ea typeface="Arial"/>
                <a:cs typeface="Arial"/>
                <a:sym typeface="Arial"/>
              </a:rPr>
              <a:t> </a:t>
            </a:r>
            <a:r>
              <a:rPr lang="en-US" sz="1200">
                <a:latin typeface="Arial"/>
                <a:ea typeface="Arial"/>
                <a:cs typeface="Arial"/>
                <a:sym typeface="Arial"/>
              </a:rPr>
              <a:t>The school commits to a “whole school” ecological conversion through sustained student - led ecological changes. Link to your school’s charism and vision.</a:t>
            </a:r>
            <a:endParaRPr/>
          </a:p>
          <a:p>
            <a:pPr marL="0" lvl="0" indent="0" algn="l" rtl="0">
              <a:spcBef>
                <a:spcPts val="0"/>
              </a:spcBef>
              <a:spcAft>
                <a:spcPts val="0"/>
              </a:spcAft>
              <a:buNone/>
            </a:pPr>
            <a:endParaRPr sz="1200">
              <a:latin typeface="Arial"/>
              <a:ea typeface="Arial"/>
              <a:cs typeface="Arial"/>
              <a:sym typeface="Arial"/>
            </a:endParaRPr>
          </a:p>
          <a:p>
            <a:pPr marL="0" lvl="0" indent="0" algn="l" rtl="0">
              <a:spcBef>
                <a:spcPts val="0"/>
              </a:spcBef>
              <a:spcAft>
                <a:spcPts val="0"/>
              </a:spcAft>
              <a:buNone/>
            </a:pPr>
            <a:r>
              <a:rPr lang="en-US" sz="1200" b="1">
                <a:latin typeface="Arial"/>
                <a:ea typeface="Arial"/>
                <a:cs typeface="Arial"/>
                <a:sym typeface="Arial"/>
              </a:rPr>
              <a:t>Level 4 Deep Ecological Conversion creating Cultural change</a:t>
            </a:r>
            <a:endParaRPr sz="1200">
              <a:latin typeface="Times New Roman"/>
              <a:ea typeface="Times New Roman"/>
              <a:cs typeface="Times New Roman"/>
              <a:sym typeface="Times New Roman"/>
            </a:endParaRPr>
          </a:p>
          <a:p>
            <a:pPr marL="0" lvl="0" indent="0" algn="l" rtl="0">
              <a:spcBef>
                <a:spcPts val="0"/>
              </a:spcBef>
              <a:spcAft>
                <a:spcPts val="0"/>
              </a:spcAft>
              <a:buNone/>
            </a:pPr>
            <a:r>
              <a:rPr lang="en-US" sz="1200">
                <a:latin typeface="Arial"/>
                <a:ea typeface="Arial"/>
                <a:cs typeface="Arial"/>
                <a:sym typeface="Arial"/>
              </a:rPr>
              <a:t>Demonstrates a deep ecological conversion through networking and collaboration with your community – partners organisations and your families - whereby the school community has undergone a cultural change. There is a strong commitment to ecological dialogue through a documented journey of sustained, student-led change actions.</a:t>
            </a:r>
            <a:endParaRPr sz="120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r>
              <a:rPr lang="en-US" sz="1200">
                <a:solidFill>
                  <a:schemeClr val="dk1"/>
                </a:solidFill>
                <a:latin typeface="Times New Roman"/>
                <a:ea typeface="Times New Roman"/>
                <a:cs typeface="Times New Roman"/>
                <a:sym typeface="Times New Roman"/>
              </a:rPr>
              <a:t>S</a:t>
            </a:r>
            <a:r>
              <a:rPr lang="en-US" sz="1200">
                <a:solidFill>
                  <a:srgbClr val="000000"/>
                </a:solidFill>
                <a:latin typeface="Arial"/>
                <a:ea typeface="Arial"/>
                <a:cs typeface="Arial"/>
                <a:sym typeface="Arial"/>
              </a:rPr>
              <a:t>ustainability is ‘well and truly’ embedded in the curriculum, culture and community of the school.</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200">
              <a:latin typeface="Times New Roman"/>
              <a:ea typeface="Times New Roman"/>
              <a:cs typeface="Times New Roman"/>
              <a:sym typeface="Times New Roman"/>
            </a:endParaRPr>
          </a:p>
          <a:p>
            <a:pPr marL="0" lvl="0" indent="0" algn="l" rtl="0">
              <a:spcBef>
                <a:spcPts val="0"/>
              </a:spcBef>
              <a:spcAft>
                <a:spcPts val="0"/>
              </a:spcAft>
              <a:buNone/>
            </a:pPr>
            <a:r>
              <a:rPr lang="en-US" sz="1200">
                <a:solidFill>
                  <a:srgbClr val="000000"/>
                </a:solidFill>
                <a:latin typeface="Arial"/>
                <a:ea typeface="Arial"/>
                <a:cs typeface="Arial"/>
                <a:sym typeface="Arial"/>
              </a:rPr>
              <a:t> </a:t>
            </a:r>
            <a:endParaRPr sz="1200">
              <a:latin typeface="Times New Roman"/>
              <a:ea typeface="Times New Roman"/>
              <a:cs typeface="Times New Roman"/>
              <a:sym typeface="Times New Roman"/>
            </a:endParaRPr>
          </a:p>
          <a:p>
            <a:pPr marL="0" lvl="0" indent="0" algn="l" rtl="0">
              <a:spcBef>
                <a:spcPts val="0"/>
              </a:spcBef>
              <a:spcAft>
                <a:spcPts val="0"/>
              </a:spcAft>
              <a:buNone/>
            </a:pPr>
            <a:endParaRPr sz="1200">
              <a:latin typeface="Times New Roman"/>
              <a:ea typeface="Times New Roman"/>
              <a:cs typeface="Times New Roman"/>
              <a:sym typeface="Times New Roman"/>
            </a:endParaRPr>
          </a:p>
          <a:p>
            <a:pPr marL="0" lvl="0" indent="0" algn="l" rtl="0">
              <a:spcBef>
                <a:spcPts val="0"/>
              </a:spcBef>
              <a:spcAft>
                <a:spcPts val="0"/>
              </a:spcAft>
              <a:buNone/>
            </a:pPr>
            <a:endParaRPr/>
          </a:p>
        </p:txBody>
      </p:sp>
      <p:sp>
        <p:nvSpPr>
          <p:cNvPr id="279" name="Google Shape;279;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a:solidFill>
                  <a:srgbClr val="000000"/>
                </a:solidFill>
                <a:latin typeface="Arial"/>
                <a:ea typeface="Arial"/>
                <a:cs typeface="Arial"/>
                <a:sym typeface="Arial"/>
              </a:rPr>
              <a:t>Level 5 Living an Ecological Vocation</a:t>
            </a:r>
            <a:endParaRPr sz="1200">
              <a:latin typeface="Times New Roman"/>
              <a:ea typeface="Times New Roman"/>
              <a:cs typeface="Times New Roman"/>
              <a:sym typeface="Times New Roman"/>
            </a:endParaRPr>
          </a:p>
          <a:p>
            <a:pPr marL="0" lvl="0" indent="0" algn="l" rtl="0">
              <a:spcBef>
                <a:spcPts val="0"/>
              </a:spcBef>
              <a:spcAft>
                <a:spcPts val="0"/>
              </a:spcAft>
              <a:buNone/>
            </a:pPr>
            <a:r>
              <a:rPr lang="en-US" sz="1200">
                <a:solidFill>
                  <a:srgbClr val="000000"/>
                </a:solidFill>
                <a:latin typeface="Arial"/>
                <a:ea typeface="Arial"/>
                <a:cs typeface="Arial"/>
                <a:sym typeface="Arial"/>
              </a:rPr>
              <a:t>Has undergone a profound ecological conversion and is enabling change by animating others. They are change makers and leaders!</a:t>
            </a:r>
            <a:endParaRPr sz="1200">
              <a:latin typeface="Times New Roman"/>
              <a:ea typeface="Times New Roman"/>
              <a:cs typeface="Times New Roman"/>
              <a:sym typeface="Times New Roman"/>
            </a:endParaRPr>
          </a:p>
          <a:p>
            <a:pPr marL="0" lvl="0" indent="0" algn="l" rtl="0">
              <a:spcBef>
                <a:spcPts val="0"/>
              </a:spcBef>
              <a:spcAft>
                <a:spcPts val="0"/>
              </a:spcAft>
              <a:buNone/>
            </a:pPr>
            <a:r>
              <a:rPr lang="en-US" sz="1200">
                <a:solidFill>
                  <a:srgbClr val="000000"/>
                </a:solidFill>
                <a:latin typeface="Arial"/>
                <a:ea typeface="Arial"/>
                <a:cs typeface="Arial"/>
                <a:sym typeface="Arial"/>
              </a:rPr>
              <a:t>Level 5 is going beyond the school gate and animating other schools and your parish/diocese etc. Encouraging community participation and engagement in the ecological conversion process. All 7 LSAP goals addressed.</a:t>
            </a:r>
            <a:endParaRPr sz="1200">
              <a:latin typeface="Times New Roman"/>
              <a:ea typeface="Times New Roman"/>
              <a:cs typeface="Times New Roman"/>
              <a:sym typeface="Times New Roman"/>
            </a:endParaRPr>
          </a:p>
          <a:p>
            <a:pPr marL="0" lvl="0" indent="0" algn="l" rtl="0">
              <a:spcBef>
                <a:spcPts val="0"/>
              </a:spcBef>
              <a:spcAft>
                <a:spcPts val="0"/>
              </a:spcAft>
              <a:buNone/>
            </a:pPr>
            <a:endParaRPr/>
          </a:p>
        </p:txBody>
      </p:sp>
      <p:sp>
        <p:nvSpPr>
          <p:cNvPr id="287" name="Google Shape;287;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000"/>
              <a:t>Difference between a L3 and L4 school – deeper ecological conversion of the whole school, but you start to influence others in your community, goes </a:t>
            </a:r>
            <a:r>
              <a:rPr lang="en-US"/>
              <a:t>beyond the school, change is sustained, 2 new LSAP goals are taken on</a:t>
            </a:r>
            <a:endParaRPr/>
          </a:p>
        </p:txBody>
      </p:sp>
      <p:sp>
        <p:nvSpPr>
          <p:cNvPr id="295" name="Google Shape;295;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1" name="Google Shape;301;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a:solidFill>
                  <a:schemeClr val="dk1"/>
                </a:solidFill>
                <a:latin typeface="Calibri"/>
                <a:ea typeface="Calibri"/>
                <a:cs typeface="Calibri"/>
                <a:sym typeface="Calibri"/>
              </a:rPr>
              <a:t>Professional Support</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US" sz="1200" b="1">
                <a:solidFill>
                  <a:schemeClr val="dk1"/>
                </a:solidFill>
                <a:latin typeface="Calibri"/>
                <a:ea typeface="Calibri"/>
                <a:cs typeface="Calibri"/>
                <a:sym typeface="Calibri"/>
              </a:rPr>
              <a:t>Zoom network meetings</a:t>
            </a:r>
            <a:r>
              <a:rPr lang="en-US" sz="1200">
                <a:solidFill>
                  <a:schemeClr val="dk1"/>
                </a:solidFill>
                <a:latin typeface="Calibri"/>
                <a:ea typeface="Calibri"/>
                <a:cs typeface="Calibri"/>
                <a:sym typeface="Calibri"/>
              </a:rPr>
              <a:t> are held each term – an opportunity to network and collaborate with other teachers, ask for one primary and one secondary case study each term.</a:t>
            </a:r>
            <a:endParaRPr/>
          </a:p>
          <a:p>
            <a:pPr marL="0" lvl="0" indent="0" algn="l" rtl="0">
              <a:spcBef>
                <a:spcPts val="0"/>
              </a:spcBef>
              <a:spcAft>
                <a:spcPts val="0"/>
              </a:spcAft>
              <a:buNone/>
            </a:pPr>
            <a:r>
              <a:rPr lang="en-US" sz="1200" b="1">
                <a:solidFill>
                  <a:schemeClr val="dk1"/>
                </a:solidFill>
                <a:latin typeface="Calibri"/>
                <a:ea typeface="Calibri"/>
                <a:cs typeface="Calibri"/>
                <a:sym typeface="Calibri"/>
              </a:rPr>
              <a:t>Individual school consultations</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US" sz="1200" b="1">
                <a:solidFill>
                  <a:schemeClr val="dk1"/>
                </a:solidFill>
                <a:latin typeface="Calibri"/>
                <a:ea typeface="Calibri"/>
                <a:cs typeface="Calibri"/>
                <a:sym typeface="Calibri"/>
              </a:rPr>
              <a:t>Resources </a:t>
            </a:r>
            <a:r>
              <a:rPr lang="en-US" sz="1200">
                <a:solidFill>
                  <a:schemeClr val="dk1"/>
                </a:solidFill>
                <a:latin typeface="Calibri"/>
                <a:ea typeface="Calibri"/>
                <a:cs typeface="Calibri"/>
                <a:sym typeface="Calibri"/>
              </a:rPr>
              <a:t>Care for creation kits – Cardijn model of see, judge, act’ primary and secondary</a:t>
            </a:r>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Fact sheets for Eco justice days -  some information, short lessons and activities, resources.</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Laudato Si reflection – 7 questions on integral ecology.</a:t>
            </a:r>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Professional development on Laudato Si’</a:t>
            </a:r>
            <a:endParaRPr/>
          </a:p>
          <a:p>
            <a:pPr marL="0" lvl="0" indent="0" algn="l" rtl="0">
              <a:spcBef>
                <a:spcPts val="0"/>
              </a:spcBef>
              <a:spcAft>
                <a:spcPts val="0"/>
              </a:spcAft>
              <a:buNone/>
            </a:pPr>
            <a:r>
              <a:rPr lang="en-US" sz="1200">
                <a:solidFill>
                  <a:schemeClr val="dk1"/>
                </a:solidFill>
                <a:latin typeface="Calibri"/>
                <a:ea typeface="Calibri"/>
                <a:cs typeface="Calibri"/>
                <a:sym typeface="Calibri"/>
              </a:rPr>
              <a:t> </a:t>
            </a:r>
            <a:endParaRPr/>
          </a:p>
          <a:p>
            <a:pPr marL="0" lvl="0" indent="0" algn="l" rtl="0">
              <a:spcBef>
                <a:spcPts val="0"/>
              </a:spcBef>
              <a:spcAft>
                <a:spcPts val="0"/>
              </a:spcAft>
              <a:buNone/>
            </a:pPr>
            <a:endParaRPr/>
          </a:p>
        </p:txBody>
      </p:sp>
      <p:sp>
        <p:nvSpPr>
          <p:cNvPr id="302" name="Google Shape;302;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23a62762e51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23a62762e51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2" name="Google Shape;312;g23a62762e51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51</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23a62762e51_1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23a62762e51_1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0" name="Google Shape;320;g23a62762e51_1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52</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7" name="Google Shape;327;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5" name="Google Shape;335;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4" name="Google Shape;344;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4" name="Google Shape;344;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63842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A joint initiative of the Holy See and the Stockholm Environment Institute</a:t>
            </a:r>
            <a:endParaRPr dirty="0"/>
          </a:p>
        </p:txBody>
      </p:sp>
      <p:sp>
        <p:nvSpPr>
          <p:cNvPr id="351" name="Google Shape;351;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9" name="Google Shape;359;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7" name="Google Shape;367;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4" name="Google Shape;374;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23a62762e51_1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1" name="Google Shape;381;g23a62762e51_1_1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7" name="Google Shape;387;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6" name="Google Shape;396;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57324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6" name="Google Shape;396;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2"/>
        <p:cNvGrpSpPr/>
        <p:nvPr/>
      </p:nvGrpSpPr>
      <p:grpSpPr>
        <a:xfrm>
          <a:off x="0" y="0"/>
          <a:ext cx="0" cy="0"/>
          <a:chOff x="0" y="0"/>
          <a:chExt cx="0" cy="0"/>
        </a:xfrm>
      </p:grpSpPr>
      <p:pic>
        <p:nvPicPr>
          <p:cNvPr id="13" name="Google Shape;13;p51" descr="A picture containing shape, circle&#10;&#10;Description automatically generated"/>
          <p:cNvPicPr preferRelativeResize="0"/>
          <p:nvPr/>
        </p:nvPicPr>
        <p:blipFill rotWithShape="1">
          <a:blip r:embed="rId2">
            <a:alphaModFix amt="30000"/>
          </a:blip>
          <a:srcRect/>
          <a:stretch/>
        </p:blipFill>
        <p:spPr>
          <a:xfrm rot="8324508">
            <a:off x="-416154" y="-3365945"/>
            <a:ext cx="12744218" cy="12270337"/>
          </a:xfrm>
          <a:prstGeom prst="rect">
            <a:avLst/>
          </a:prstGeom>
          <a:noFill/>
          <a:ln>
            <a:noFill/>
          </a:ln>
        </p:spPr>
      </p:pic>
      <p:pic>
        <p:nvPicPr>
          <p:cNvPr id="14" name="Google Shape;14;p51" descr="A picture containing text, book&#10;&#10;Description automatically generated"/>
          <p:cNvPicPr preferRelativeResize="0"/>
          <p:nvPr/>
        </p:nvPicPr>
        <p:blipFill rotWithShape="1">
          <a:blip r:embed="rId3">
            <a:alphaModFix/>
          </a:blip>
          <a:srcRect/>
          <a:stretch/>
        </p:blipFill>
        <p:spPr>
          <a:xfrm>
            <a:off x="128251" y="67056"/>
            <a:ext cx="1127526" cy="133253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sp>
        <p:nvSpPr>
          <p:cNvPr id="16" name="Google Shape;16;p52"/>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ctr" anchorCtr="0">
            <a:noAutofit/>
          </a:bodyPr>
          <a:lstStyle>
            <a:lvl1pPr marR="0" lvl="0" algn="l" rtl="0">
              <a:lnSpc>
                <a:spcPct val="90000"/>
              </a:lnSpc>
              <a:spcBef>
                <a:spcPts val="0"/>
              </a:spcBef>
              <a:spcAft>
                <a:spcPts val="0"/>
              </a:spcAft>
              <a:buClr>
                <a:schemeClr val="dk1"/>
              </a:buClr>
              <a:buSzPts val="1400"/>
              <a:buFont typeface="Calibri"/>
              <a:buChar char="●"/>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Font typeface="Arial"/>
              <a:buChar char="○"/>
              <a:defRPr sz="1800"/>
            </a:lvl2pPr>
            <a:lvl3pPr lvl="2" rtl="0">
              <a:spcBef>
                <a:spcPts val="0"/>
              </a:spcBef>
              <a:spcAft>
                <a:spcPts val="0"/>
              </a:spcAft>
              <a:buSzPts val="1400"/>
              <a:buFont typeface="Arial"/>
              <a:buChar char="■"/>
              <a:defRPr sz="1800"/>
            </a:lvl3pPr>
            <a:lvl4pPr lvl="3" rtl="0">
              <a:spcBef>
                <a:spcPts val="0"/>
              </a:spcBef>
              <a:spcAft>
                <a:spcPts val="0"/>
              </a:spcAft>
              <a:buSzPts val="1400"/>
              <a:buFont typeface="Arial"/>
              <a:buChar char="●"/>
              <a:defRPr sz="1800"/>
            </a:lvl4pPr>
            <a:lvl5pPr lvl="4" rtl="0">
              <a:spcBef>
                <a:spcPts val="0"/>
              </a:spcBef>
              <a:spcAft>
                <a:spcPts val="0"/>
              </a:spcAft>
              <a:buSzPts val="1400"/>
              <a:buFont typeface="Arial"/>
              <a:buChar char="○"/>
              <a:defRPr sz="1800"/>
            </a:lvl5pPr>
            <a:lvl6pPr lvl="5" rtl="0">
              <a:spcBef>
                <a:spcPts val="0"/>
              </a:spcBef>
              <a:spcAft>
                <a:spcPts val="0"/>
              </a:spcAft>
              <a:buSzPts val="1400"/>
              <a:buFont typeface="Arial"/>
              <a:buChar char="■"/>
              <a:defRPr sz="1800"/>
            </a:lvl6pPr>
            <a:lvl7pPr lvl="6" rtl="0">
              <a:spcBef>
                <a:spcPts val="0"/>
              </a:spcBef>
              <a:spcAft>
                <a:spcPts val="0"/>
              </a:spcAft>
              <a:buSzPts val="1400"/>
              <a:buFont typeface="Arial"/>
              <a:buChar char="●"/>
              <a:defRPr sz="1800"/>
            </a:lvl7pPr>
            <a:lvl8pPr lvl="7" rtl="0">
              <a:spcBef>
                <a:spcPts val="0"/>
              </a:spcBef>
              <a:spcAft>
                <a:spcPts val="0"/>
              </a:spcAft>
              <a:buSzPts val="1400"/>
              <a:buFont typeface="Arial"/>
              <a:buChar char="○"/>
              <a:defRPr sz="1800"/>
            </a:lvl8pPr>
            <a:lvl9pPr lvl="8" rtl="0">
              <a:spcBef>
                <a:spcPts val="0"/>
              </a:spcBef>
              <a:spcAft>
                <a:spcPts val="0"/>
              </a:spcAft>
              <a:buSzPts val="1400"/>
              <a:buFont typeface="Arial"/>
              <a:buChar char="■"/>
              <a:defRPr sz="1800"/>
            </a:lvl9pPr>
          </a:lstStyle>
          <a:p>
            <a:endParaRPr/>
          </a:p>
        </p:txBody>
      </p:sp>
      <p:sp>
        <p:nvSpPr>
          <p:cNvPr id="17" name="Google Shape;17;p52"/>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ctr" anchorCtr="0">
            <a:noAutofit/>
          </a:bodyPr>
          <a:lstStyle>
            <a:lvl1pPr marL="457200" marR="0" lvl="0" indent="-317500" algn="l" rtl="0">
              <a:lnSpc>
                <a:spcPct val="90000"/>
              </a:lnSpc>
              <a:spcBef>
                <a:spcPts val="0"/>
              </a:spcBef>
              <a:spcAft>
                <a:spcPts val="0"/>
              </a:spcAft>
              <a:buClr>
                <a:schemeClr val="dk1"/>
              </a:buClr>
              <a:buSzPts val="1400"/>
              <a:buFont typeface="Arial"/>
              <a:buChar char="●"/>
              <a:defRPr sz="2800" b="0" i="0" u="none" strike="noStrike" cap="none">
                <a:solidFill>
                  <a:schemeClr val="dk1"/>
                </a:solidFill>
                <a:latin typeface="Calibri"/>
                <a:ea typeface="Calibri"/>
                <a:cs typeface="Calibri"/>
                <a:sym typeface="Calibri"/>
              </a:defRPr>
            </a:lvl1pPr>
            <a:lvl2pPr marL="914400" marR="0" lvl="1" indent="-317500" algn="l" rtl="0">
              <a:lnSpc>
                <a:spcPct val="90000"/>
              </a:lnSpc>
              <a:spcBef>
                <a:spcPts val="0"/>
              </a:spcBef>
              <a:spcAft>
                <a:spcPts val="0"/>
              </a:spcAft>
              <a:buClr>
                <a:schemeClr val="dk1"/>
              </a:buClr>
              <a:buSzPts val="1400"/>
              <a:buFont typeface="Arial"/>
              <a:buChar char="○"/>
              <a:defRPr sz="2400"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0"/>
              </a:spcBef>
              <a:spcAft>
                <a:spcPts val="0"/>
              </a:spcAft>
              <a:buClr>
                <a:schemeClr val="dk1"/>
              </a:buClr>
              <a:buSzPts val="1400"/>
              <a:buFont typeface="Arial"/>
              <a:buChar char="■"/>
              <a:defRPr sz="20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0"/>
              </a:spcBef>
              <a:spcAft>
                <a:spcPts val="0"/>
              </a:spcAft>
              <a:buClr>
                <a:schemeClr val="dk1"/>
              </a:buClr>
              <a:buSzPts val="1400"/>
              <a:buFont typeface="Arial"/>
              <a:buChar char="●"/>
              <a:defRPr sz="18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0"/>
              </a:spcBef>
              <a:spcAft>
                <a:spcPts val="0"/>
              </a:spcAft>
              <a:buClr>
                <a:schemeClr val="dk1"/>
              </a:buClr>
              <a:buSzPts val="1400"/>
              <a:buFont typeface="Arial"/>
              <a:buChar char="○"/>
              <a:defRPr sz="18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0"/>
              </a:spcBef>
              <a:spcAft>
                <a:spcPts val="0"/>
              </a:spcAft>
              <a:buClr>
                <a:schemeClr val="dk1"/>
              </a:buClr>
              <a:buSzPts val="1400"/>
              <a:buFont typeface="Arial"/>
              <a:buChar char="■"/>
              <a:defRPr sz="18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0"/>
              </a:spcBef>
              <a:spcAft>
                <a:spcPts val="0"/>
              </a:spcAft>
              <a:buClr>
                <a:schemeClr val="dk1"/>
              </a:buClr>
              <a:buSzPts val="1400"/>
              <a:buFont typeface="Arial"/>
              <a:buChar char="●"/>
              <a:defRPr sz="18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0"/>
              </a:spcBef>
              <a:spcAft>
                <a:spcPts val="0"/>
              </a:spcAft>
              <a:buClr>
                <a:schemeClr val="dk1"/>
              </a:buClr>
              <a:buSzPts val="1400"/>
              <a:buFont typeface="Arial"/>
              <a:buChar char="○"/>
              <a:defRPr sz="18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0"/>
              </a:spcBef>
              <a:spcAft>
                <a:spcPts val="0"/>
              </a:spcAft>
              <a:buClr>
                <a:schemeClr val="dk1"/>
              </a:buClr>
              <a:buSzPts val="14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 name="Google Shape;18;p5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l" rtl="0">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L="0" marR="0" lvl="1" indent="0" algn="l" rtl="0">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0" marR="0" lvl="2" indent="0" algn="l" rtl="0">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0" marR="0" lvl="3" indent="0" algn="l" rtl="0">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0" marR="0" lvl="4" indent="0" algn="l" rtl="0">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0" marR="0" lvl="5" indent="0" algn="l" rtl="0">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0" marR="0" lvl="6" indent="0" algn="l" rtl="0">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0" marR="0" lvl="7" indent="0" algn="l" rtl="0">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0" marR="0" lvl="8" indent="0" algn="l" rtl="0">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9"/>
        <p:cNvGrpSpPr/>
        <p:nvPr/>
      </p:nvGrpSpPr>
      <p:grpSpPr>
        <a:xfrm>
          <a:off x="0" y="0"/>
          <a:ext cx="0" cy="0"/>
          <a:chOff x="0" y="0"/>
          <a:chExt cx="0" cy="0"/>
        </a:xfrm>
      </p:grpSpPr>
      <p:pic>
        <p:nvPicPr>
          <p:cNvPr id="20" name="Google Shape;20;p53" descr="A picture containing text, book&#10;&#10;Description automatically generated"/>
          <p:cNvPicPr preferRelativeResize="0"/>
          <p:nvPr/>
        </p:nvPicPr>
        <p:blipFill rotWithShape="1">
          <a:blip r:embed="rId2">
            <a:alphaModFix/>
          </a:blip>
          <a:srcRect/>
          <a:stretch/>
        </p:blipFill>
        <p:spPr>
          <a:xfrm>
            <a:off x="224504" y="5751977"/>
            <a:ext cx="870370" cy="102861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21"/>
        <p:cNvGrpSpPr/>
        <p:nvPr/>
      </p:nvGrpSpPr>
      <p:grpSpPr>
        <a:xfrm>
          <a:off x="0" y="0"/>
          <a:ext cx="0" cy="0"/>
          <a:chOff x="0" y="0"/>
          <a:chExt cx="0" cy="0"/>
        </a:xfrm>
      </p:grpSpPr>
      <p:sp>
        <p:nvSpPr>
          <p:cNvPr id="22" name="Google Shape;22;p54"/>
          <p:cNvSpPr/>
          <p:nvPr/>
        </p:nvSpPr>
        <p:spPr>
          <a:xfrm>
            <a:off x="-15631" y="-12698"/>
            <a:ext cx="12207632" cy="1374581"/>
          </a:xfrm>
          <a:prstGeom prst="rect">
            <a:avLst/>
          </a:prstGeom>
          <a:solidFill>
            <a:srgbClr val="2CACE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b="0" i="0" u="none" strike="noStrike" cap="none">
              <a:solidFill>
                <a:schemeClr val="lt1"/>
              </a:solidFill>
              <a:latin typeface="Open Sans"/>
              <a:ea typeface="Open Sans"/>
              <a:cs typeface="Open Sans"/>
              <a:sym typeface="Open Sans"/>
            </a:endParaRPr>
          </a:p>
        </p:txBody>
      </p:sp>
      <p:sp>
        <p:nvSpPr>
          <p:cNvPr id="23" name="Google Shape;23;p54"/>
          <p:cNvSpPr txBox="1">
            <a:spLocks noGrp="1"/>
          </p:cNvSpPr>
          <p:nvPr>
            <p:ph type="title"/>
          </p:nvPr>
        </p:nvSpPr>
        <p:spPr>
          <a:xfrm>
            <a:off x="375138" y="188670"/>
            <a:ext cx="9612015" cy="104373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2800"/>
              <a:buFont typeface="Open Sans SemiBold"/>
              <a:buNone/>
              <a:defRPr sz="2800" b="1" i="0" u="none" strike="noStrike" cap="none">
                <a:solidFill>
                  <a:schemeClr val="lt1"/>
                </a:solidFill>
                <a:latin typeface="Open Sans SemiBold"/>
                <a:ea typeface="Open Sans SemiBold"/>
                <a:cs typeface="Open Sans SemiBold"/>
                <a:sym typeface="Open Sans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4" name="Google Shape;24;p54"/>
          <p:cNvSpPr txBox="1">
            <a:spLocks noGrp="1"/>
          </p:cNvSpPr>
          <p:nvPr>
            <p:ph type="body" idx="1"/>
          </p:nvPr>
        </p:nvSpPr>
        <p:spPr>
          <a:xfrm>
            <a:off x="375139" y="1600205"/>
            <a:ext cx="11503980" cy="43434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20000"/>
              </a:lnSpc>
              <a:spcBef>
                <a:spcPts val="0"/>
              </a:spcBef>
              <a:spcAft>
                <a:spcPts val="0"/>
              </a:spcAft>
              <a:buClr>
                <a:srgbClr val="262626"/>
              </a:buClr>
              <a:buSzPts val="1800"/>
              <a:buFont typeface="Arial"/>
              <a:buNone/>
              <a:defRPr sz="1800" b="0" i="0" u="none" strike="noStrike" cap="none">
                <a:solidFill>
                  <a:srgbClr val="262626"/>
                </a:solidFill>
                <a:latin typeface="Open Sans"/>
                <a:ea typeface="Open Sans"/>
                <a:cs typeface="Open Sans"/>
                <a:sym typeface="Open Sans"/>
              </a:defRPr>
            </a:lvl1pPr>
            <a:lvl2pPr marL="914400" marR="0" lvl="1" indent="-228600" algn="l" rtl="0">
              <a:lnSpc>
                <a:spcPct val="90000"/>
              </a:lnSpc>
              <a:spcBef>
                <a:spcPts val="8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198"/>
              <a:buFont typeface="Arial"/>
              <a:buNone/>
              <a:defRPr sz="1198"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5" name="Google Shape;25;p54"/>
          <p:cNvSpPr/>
          <p:nvPr/>
        </p:nvSpPr>
        <p:spPr>
          <a:xfrm>
            <a:off x="0" y="6172200"/>
            <a:ext cx="12192000" cy="690168"/>
          </a:xfrm>
          <a:prstGeom prst="rect">
            <a:avLst/>
          </a:prstGeom>
          <a:solidFill>
            <a:srgbClr val="1581C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564" b="0" i="0" u="none" strike="noStrike" cap="none">
              <a:solidFill>
                <a:schemeClr val="lt1"/>
              </a:solidFill>
              <a:latin typeface="Open Sans"/>
              <a:ea typeface="Open Sans"/>
              <a:cs typeface="Open Sans"/>
              <a:sym typeface="Open Sans"/>
            </a:endParaRPr>
          </a:p>
        </p:txBody>
      </p:sp>
      <p:pic>
        <p:nvPicPr>
          <p:cNvPr id="26" name="Google Shape;26;p54"/>
          <p:cNvPicPr preferRelativeResize="0"/>
          <p:nvPr/>
        </p:nvPicPr>
        <p:blipFill rotWithShape="1">
          <a:blip r:embed="rId2">
            <a:alphaModFix/>
          </a:blip>
          <a:srcRect/>
          <a:stretch/>
        </p:blipFill>
        <p:spPr>
          <a:xfrm>
            <a:off x="281354" y="6258113"/>
            <a:ext cx="1388199" cy="518342"/>
          </a:xfrm>
          <a:prstGeom prst="rect">
            <a:avLst/>
          </a:prstGeom>
          <a:noFill/>
          <a:ln>
            <a:noFill/>
          </a:ln>
        </p:spPr>
      </p:pic>
      <p:pic>
        <p:nvPicPr>
          <p:cNvPr id="27" name="Google Shape;27;p54"/>
          <p:cNvPicPr preferRelativeResize="0"/>
          <p:nvPr/>
        </p:nvPicPr>
        <p:blipFill rotWithShape="1">
          <a:blip r:embed="rId3">
            <a:alphaModFix/>
          </a:blip>
          <a:srcRect/>
          <a:stretch/>
        </p:blipFill>
        <p:spPr>
          <a:xfrm>
            <a:off x="10503877" y="152400"/>
            <a:ext cx="1375242" cy="1080000"/>
          </a:xfrm>
          <a:prstGeom prst="rect">
            <a:avLst/>
          </a:prstGeom>
          <a:noFill/>
          <a:ln>
            <a:noFill/>
          </a:ln>
          <a:effectLst>
            <a:outerShdw blurRad="127000" dist="38100" dir="2700000" algn="tl" rotWithShape="0">
              <a:srgbClr val="000000">
                <a:alpha val="24705"/>
              </a:srgbClr>
            </a:outerShdw>
          </a:effectLst>
        </p:spPr>
      </p:pic>
      <p:grpSp>
        <p:nvGrpSpPr>
          <p:cNvPr id="28" name="Google Shape;28;p54"/>
          <p:cNvGrpSpPr/>
          <p:nvPr/>
        </p:nvGrpSpPr>
        <p:grpSpPr>
          <a:xfrm>
            <a:off x="1" y="1447800"/>
            <a:ext cx="12192000" cy="0"/>
            <a:chOff x="0" y="1343025"/>
            <a:chExt cx="13444538" cy="0"/>
          </a:xfrm>
        </p:grpSpPr>
        <p:cxnSp>
          <p:nvCxnSpPr>
            <p:cNvPr id="29" name="Google Shape;29;p54"/>
            <p:cNvCxnSpPr/>
            <p:nvPr/>
          </p:nvCxnSpPr>
          <p:spPr>
            <a:xfrm>
              <a:off x="0" y="1343025"/>
              <a:ext cx="8314231" cy="0"/>
            </a:xfrm>
            <a:prstGeom prst="straightConnector1">
              <a:avLst/>
            </a:prstGeom>
            <a:noFill/>
            <a:ln w="69850" cap="flat" cmpd="sng">
              <a:solidFill>
                <a:srgbClr val="2CACE3"/>
              </a:solidFill>
              <a:prstDash val="solid"/>
              <a:miter lim="800000"/>
              <a:headEnd type="none" w="sm" len="sm"/>
              <a:tailEnd type="none" w="sm" len="sm"/>
            </a:ln>
          </p:spPr>
        </p:cxnSp>
        <p:cxnSp>
          <p:nvCxnSpPr>
            <p:cNvPr id="30" name="Google Shape;30;p54"/>
            <p:cNvCxnSpPr/>
            <p:nvPr/>
          </p:nvCxnSpPr>
          <p:spPr>
            <a:xfrm>
              <a:off x="8314231" y="1343025"/>
              <a:ext cx="2370438" cy="0"/>
            </a:xfrm>
            <a:prstGeom prst="straightConnector1">
              <a:avLst/>
            </a:prstGeom>
            <a:noFill/>
            <a:ln w="69850" cap="flat" cmpd="sng">
              <a:solidFill>
                <a:srgbClr val="ABBD64"/>
              </a:solidFill>
              <a:prstDash val="solid"/>
              <a:miter lim="800000"/>
              <a:headEnd type="none" w="sm" len="sm"/>
              <a:tailEnd type="none" w="sm" len="sm"/>
            </a:ln>
          </p:spPr>
        </p:cxnSp>
        <p:cxnSp>
          <p:nvCxnSpPr>
            <p:cNvPr id="31" name="Google Shape;31;p54"/>
            <p:cNvCxnSpPr/>
            <p:nvPr/>
          </p:nvCxnSpPr>
          <p:spPr>
            <a:xfrm>
              <a:off x="10684669" y="1343025"/>
              <a:ext cx="1600200" cy="0"/>
            </a:xfrm>
            <a:prstGeom prst="straightConnector1">
              <a:avLst/>
            </a:prstGeom>
            <a:noFill/>
            <a:ln w="69850" cap="flat" cmpd="sng">
              <a:solidFill>
                <a:srgbClr val="EFAC77"/>
              </a:solidFill>
              <a:prstDash val="solid"/>
              <a:miter lim="800000"/>
              <a:headEnd type="none" w="sm" len="sm"/>
              <a:tailEnd type="none" w="sm" len="sm"/>
            </a:ln>
          </p:spPr>
        </p:cxnSp>
        <p:cxnSp>
          <p:nvCxnSpPr>
            <p:cNvPr id="32" name="Google Shape;32;p54"/>
            <p:cNvCxnSpPr/>
            <p:nvPr/>
          </p:nvCxnSpPr>
          <p:spPr>
            <a:xfrm>
              <a:off x="12284869" y="1343025"/>
              <a:ext cx="1159669" cy="0"/>
            </a:xfrm>
            <a:prstGeom prst="straightConnector1">
              <a:avLst/>
            </a:prstGeom>
            <a:noFill/>
            <a:ln w="69850" cap="flat" cmpd="sng">
              <a:solidFill>
                <a:srgbClr val="CC99AA"/>
              </a:solidFill>
              <a:prstDash val="solid"/>
              <a:miter lim="800000"/>
              <a:headEnd type="none" w="sm" len="sm"/>
              <a:tailEnd type="none" w="sm" len="sm"/>
            </a:ln>
          </p:spPr>
        </p:cxn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50" descr="A picture containing shape, circle&#10;&#10;Description automatically generated"/>
          <p:cNvPicPr preferRelativeResize="0"/>
          <p:nvPr/>
        </p:nvPicPr>
        <p:blipFill rotWithShape="1">
          <a:blip r:embed="rId7">
            <a:alphaModFix/>
          </a:blip>
          <a:srcRect/>
          <a:stretch/>
        </p:blipFill>
        <p:spPr>
          <a:xfrm>
            <a:off x="10202705" y="5627801"/>
            <a:ext cx="2177223" cy="2256181"/>
          </a:xfrm>
          <a:prstGeom prst="rect">
            <a:avLst/>
          </a:prstGeom>
          <a:noFill/>
          <a:ln>
            <a:noFill/>
          </a:ln>
        </p:spPr>
      </p:pic>
      <p:pic>
        <p:nvPicPr>
          <p:cNvPr id="11" name="Google Shape;11;p50" descr="Logo&#10;&#10;Description automatically generated"/>
          <p:cNvPicPr preferRelativeResize="0"/>
          <p:nvPr/>
        </p:nvPicPr>
        <p:blipFill rotWithShape="1">
          <a:blip r:embed="rId8">
            <a:alphaModFix/>
          </a:blip>
          <a:srcRect/>
          <a:stretch/>
        </p:blipFill>
        <p:spPr>
          <a:xfrm>
            <a:off x="10959246" y="6040853"/>
            <a:ext cx="817147" cy="81714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slideLayout" Target="../slideLayouts/slideLayout2.xml"/><Relationship Id="rId7" Type="http://schemas.openxmlformats.org/officeDocument/2006/relationships/image" Target="../media/image11.jpeg"/><Relationship Id="rId12" Type="http://schemas.openxmlformats.org/officeDocument/2006/relationships/image" Target="../media/image16.jpe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10.jpeg"/><Relationship Id="rId11" Type="http://schemas.openxmlformats.org/officeDocument/2006/relationships/image" Target="../media/image15.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png"/><Relationship Id="rId9" Type="http://schemas.openxmlformats.org/officeDocument/2006/relationships/image" Target="../media/image13.jpeg"/></Relationships>
</file>

<file path=ppt/slides/_rels/slide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0.t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6.t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ihk3Namt0pA"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hyperlink" Target="https://www.youtube.com/watch?v=P4C26IKIH6k"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www.youtube.com/watch?v=_aWppq44r-c"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laudatosiactionplatform.org/"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catholicearthcare.org.au/earthcare-certified-schools-program/" TargetMode="External"/><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33.jpg"/></Relationships>
</file>

<file path=ppt/slides/_rels/slide4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hyperlink" Target="https://catholicearthcare.org.au/earthcare-certified-schools-program/" TargetMode="External"/><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hyperlink" Target="https://www.theletterfilm.org/the-protagonists/" TargetMode="External"/><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42.png"/></Relationships>
</file>

<file path=ppt/slides/_rels/slide5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image" Target="../media/image44.jpg"/></Relationships>
</file>

<file path=ppt/slides/_rels/slide55.xml.rels><?xml version="1.0" encoding="UTF-8" standalone="yes"?>
<Relationships xmlns="http://schemas.openxmlformats.org/package/2006/relationships"><Relationship Id="rId3" Type="http://schemas.openxmlformats.org/officeDocument/2006/relationships/hyperlink" Target="https://socialjustice.catholic.org.au/2023/05/05/laudato-si-week-2023-resources/" TargetMode="External"/><Relationship Id="rId2" Type="http://schemas.openxmlformats.org/officeDocument/2006/relationships/notesSlide" Target="../notesSlides/notesSlide41.xml"/><Relationship Id="rId1" Type="http://schemas.openxmlformats.org/officeDocument/2006/relationships/slideLayout" Target="../slideLayouts/slideLayout4.xml"/><Relationship Id="rId4" Type="http://schemas.openxmlformats.org/officeDocument/2006/relationships/image" Target="../media/image45.jp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4.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5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3.xml"/><Relationship Id="rId1" Type="http://schemas.openxmlformats.org/officeDocument/2006/relationships/slideLayout" Target="../slideLayouts/slideLayout4.xml"/><Relationship Id="rId4" Type="http://schemas.openxmlformats.org/officeDocument/2006/relationships/image" Target="../media/image52.png"/></Relationships>
</file>

<file path=ppt/slides/_rels/slide5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4.xml"/><Relationship Id="rId1" Type="http://schemas.openxmlformats.org/officeDocument/2006/relationships/slideLayout" Target="../slideLayouts/slideLayout4.xml"/><Relationship Id="rId4" Type="http://schemas.openxmlformats.org/officeDocument/2006/relationships/image" Target="../media/image51.png"/></Relationships>
</file>

<file path=ppt/slides/_rels/slide6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5.xml"/><Relationship Id="rId1" Type="http://schemas.openxmlformats.org/officeDocument/2006/relationships/slideLayout" Target="../slideLayouts/slideLayout4.xml"/><Relationship Id="rId4" Type="http://schemas.openxmlformats.org/officeDocument/2006/relationships/image" Target="../media/image51.png"/></Relationships>
</file>

<file path=ppt/slides/_rels/slide6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hyperlink" Target="https://institute.mercy.org.au/laudato-si/laudato-si-goal-6-ecological-spirituality/" TargetMode="Externa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8.xml"/><Relationship Id="rId1" Type="http://schemas.openxmlformats.org/officeDocument/2006/relationships/slideLayout" Target="../slideLayouts/slideLayout4.xml"/><Relationship Id="rId4" Type="http://schemas.openxmlformats.org/officeDocument/2006/relationships/image" Target="../media/image57.jp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
        <p:cNvGrpSpPr/>
        <p:nvPr/>
      </p:nvGrpSpPr>
      <p:grpSpPr>
        <a:xfrm>
          <a:off x="0" y="0"/>
          <a:ext cx="0" cy="0"/>
          <a:chOff x="0" y="0"/>
          <a:chExt cx="0" cy="0"/>
        </a:xfrm>
      </p:grpSpPr>
      <p:sp>
        <p:nvSpPr>
          <p:cNvPr id="38" name="Google Shape;38;p1"/>
          <p:cNvSpPr txBox="1"/>
          <p:nvPr/>
        </p:nvSpPr>
        <p:spPr>
          <a:xfrm>
            <a:off x="1" y="2033184"/>
            <a:ext cx="12191999" cy="212365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6600" b="0" i="0" u="none" strike="noStrike" cap="none">
                <a:solidFill>
                  <a:srgbClr val="385623"/>
                </a:solidFill>
                <a:latin typeface="Calibri"/>
                <a:ea typeface="Calibri"/>
                <a:cs typeface="Calibri"/>
                <a:sym typeface="Calibri"/>
              </a:rPr>
              <a:t>Laudato Si</a:t>
            </a:r>
            <a:br>
              <a:rPr lang="en-US" sz="6600" b="0" i="0" u="none" strike="noStrike" cap="none">
                <a:solidFill>
                  <a:srgbClr val="385623"/>
                </a:solidFill>
                <a:latin typeface="Calibri"/>
                <a:ea typeface="Calibri"/>
                <a:cs typeface="Calibri"/>
                <a:sym typeface="Calibri"/>
              </a:rPr>
            </a:br>
            <a:r>
              <a:rPr lang="en-US" sz="6600" b="0" i="0" u="none" strike="noStrike" cap="none">
                <a:solidFill>
                  <a:srgbClr val="385623"/>
                </a:solidFill>
                <a:latin typeface="Calibri"/>
                <a:ea typeface="Calibri"/>
                <a:cs typeface="Calibri"/>
                <a:sym typeface="Calibri"/>
              </a:rPr>
              <a:t>Week 2023</a:t>
            </a:r>
            <a:endParaRPr sz="6600" b="0" i="0" u="none" strike="noStrike" cap="none">
              <a:solidFill>
                <a:srgbClr val="1E4E79"/>
              </a:solidFill>
              <a:latin typeface="Calibri"/>
              <a:ea typeface="Calibri"/>
              <a:cs typeface="Calibri"/>
              <a:sym typeface="Calibri"/>
            </a:endParaRPr>
          </a:p>
        </p:txBody>
      </p:sp>
      <p:sp>
        <p:nvSpPr>
          <p:cNvPr id="39" name="Google Shape;39;p1"/>
          <p:cNvSpPr txBox="1"/>
          <p:nvPr/>
        </p:nvSpPr>
        <p:spPr>
          <a:xfrm>
            <a:off x="1" y="4267615"/>
            <a:ext cx="12191999"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0" i="0" u="none" strike="noStrike" cap="none">
                <a:solidFill>
                  <a:srgbClr val="385623"/>
                </a:solidFill>
                <a:latin typeface="Calibri"/>
                <a:ea typeface="Calibri"/>
                <a:cs typeface="Calibri"/>
                <a:sym typeface="Calibri"/>
              </a:rPr>
              <a:t>Wednesday 26 April 2023</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 name="Song Of God_s Creation by TommyUSA.mov" descr="Song Of God_s Creation by TommyUSA.mov"/>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4122003" y="2333562"/>
            <a:ext cx="4362258" cy="2886789"/>
          </a:xfrm>
          <a:prstGeom prst="rect">
            <a:avLst/>
          </a:prstGeom>
          <a:ln w="12700">
            <a:miter lim="400000"/>
          </a:ln>
        </p:spPr>
      </p:pic>
      <p:pic>
        <p:nvPicPr>
          <p:cNvPr id="177" name="DSC_6316.jpg" descr="DSC_6316.jpg"/>
          <p:cNvPicPr>
            <a:picLocks noChangeAspect="1"/>
          </p:cNvPicPr>
          <p:nvPr/>
        </p:nvPicPr>
        <p:blipFill>
          <a:blip r:embed="rId5"/>
          <a:stretch>
            <a:fillRect/>
          </a:stretch>
        </p:blipFill>
        <p:spPr>
          <a:xfrm>
            <a:off x="8660964" y="2550738"/>
            <a:ext cx="1536958" cy="2294930"/>
          </a:xfrm>
          <a:prstGeom prst="rect">
            <a:avLst/>
          </a:prstGeom>
          <a:ln w="12700">
            <a:miter lim="400000"/>
          </a:ln>
        </p:spPr>
      </p:pic>
      <p:pic>
        <p:nvPicPr>
          <p:cNvPr id="178" name="image001.jpg" descr="image001.jpg"/>
          <p:cNvPicPr>
            <a:picLocks noChangeAspect="1"/>
          </p:cNvPicPr>
          <p:nvPr/>
        </p:nvPicPr>
        <p:blipFill>
          <a:blip r:embed="rId6"/>
          <a:stretch>
            <a:fillRect/>
          </a:stretch>
        </p:blipFill>
        <p:spPr>
          <a:xfrm>
            <a:off x="7640836" y="250031"/>
            <a:ext cx="2464594" cy="1848445"/>
          </a:xfrm>
          <a:prstGeom prst="rect">
            <a:avLst/>
          </a:prstGeom>
          <a:ln w="12700">
            <a:miter lim="400000"/>
          </a:ln>
        </p:spPr>
      </p:pic>
      <p:pic>
        <p:nvPicPr>
          <p:cNvPr id="179" name="DSC_8653.jpg" descr="DSC_8653.jpg"/>
          <p:cNvPicPr>
            <a:picLocks noChangeAspect="1"/>
          </p:cNvPicPr>
          <p:nvPr/>
        </p:nvPicPr>
        <p:blipFill>
          <a:blip r:embed="rId7"/>
          <a:stretch>
            <a:fillRect/>
          </a:stretch>
        </p:blipFill>
        <p:spPr>
          <a:xfrm>
            <a:off x="5149453" y="5319594"/>
            <a:ext cx="1884164" cy="1261586"/>
          </a:xfrm>
          <a:prstGeom prst="rect">
            <a:avLst/>
          </a:prstGeom>
          <a:ln w="12700">
            <a:miter lim="400000"/>
          </a:ln>
        </p:spPr>
      </p:pic>
      <p:pic>
        <p:nvPicPr>
          <p:cNvPr id="180" name="DSC_7897.jpg" descr="DSC_7897.jpg"/>
          <p:cNvPicPr>
            <a:picLocks noChangeAspect="1"/>
          </p:cNvPicPr>
          <p:nvPr/>
        </p:nvPicPr>
        <p:blipFill>
          <a:blip r:embed="rId8"/>
          <a:stretch>
            <a:fillRect/>
          </a:stretch>
        </p:blipFill>
        <p:spPr>
          <a:xfrm>
            <a:off x="2219464" y="2553890"/>
            <a:ext cx="1536958" cy="2294930"/>
          </a:xfrm>
          <a:prstGeom prst="rect">
            <a:avLst/>
          </a:prstGeom>
          <a:ln w="12700">
            <a:miter lim="400000"/>
          </a:ln>
        </p:spPr>
      </p:pic>
      <p:pic>
        <p:nvPicPr>
          <p:cNvPr id="181" name="DSC_2268.jpg" descr="DSC_2268.jpg"/>
          <p:cNvPicPr>
            <a:picLocks noChangeAspect="1"/>
          </p:cNvPicPr>
          <p:nvPr/>
        </p:nvPicPr>
        <p:blipFill>
          <a:blip r:embed="rId9"/>
          <a:stretch>
            <a:fillRect/>
          </a:stretch>
        </p:blipFill>
        <p:spPr>
          <a:xfrm>
            <a:off x="8614172" y="5409670"/>
            <a:ext cx="1616273" cy="1082213"/>
          </a:xfrm>
          <a:prstGeom prst="rect">
            <a:avLst/>
          </a:prstGeom>
          <a:ln w="12700">
            <a:miter lim="400000"/>
          </a:ln>
        </p:spPr>
      </p:pic>
      <p:pic>
        <p:nvPicPr>
          <p:cNvPr id="182" name="P1014958.jpg" descr="P1014958.jpg"/>
          <p:cNvPicPr>
            <a:picLocks noChangeAspect="1"/>
          </p:cNvPicPr>
          <p:nvPr/>
        </p:nvPicPr>
        <p:blipFill>
          <a:blip r:embed="rId10"/>
          <a:stretch>
            <a:fillRect/>
          </a:stretch>
        </p:blipFill>
        <p:spPr>
          <a:xfrm>
            <a:off x="2190749" y="5357813"/>
            <a:ext cx="1583532" cy="1187648"/>
          </a:xfrm>
          <a:prstGeom prst="rect">
            <a:avLst/>
          </a:prstGeom>
          <a:ln w="12700">
            <a:miter lim="400000"/>
          </a:ln>
        </p:spPr>
      </p:pic>
      <p:pic>
        <p:nvPicPr>
          <p:cNvPr id="183" name="DSC_8427_thm.jpg" descr="DSC_8427_thm.jpg"/>
          <p:cNvPicPr>
            <a:picLocks noChangeAspect="1"/>
          </p:cNvPicPr>
          <p:nvPr/>
        </p:nvPicPr>
        <p:blipFill>
          <a:blip r:embed="rId11"/>
          <a:stretch>
            <a:fillRect/>
          </a:stretch>
        </p:blipFill>
        <p:spPr>
          <a:xfrm>
            <a:off x="2354461" y="250031"/>
            <a:ext cx="1848445" cy="1848445"/>
          </a:xfrm>
          <a:prstGeom prst="rect">
            <a:avLst/>
          </a:prstGeom>
          <a:ln w="12700">
            <a:miter lim="400000"/>
          </a:ln>
        </p:spPr>
      </p:pic>
      <p:pic>
        <p:nvPicPr>
          <p:cNvPr id="184" name="DSC_9757.jpg" descr="DSC_9757.jpg"/>
          <p:cNvPicPr>
            <a:picLocks noChangeAspect="1"/>
          </p:cNvPicPr>
          <p:nvPr/>
        </p:nvPicPr>
        <p:blipFill>
          <a:blip r:embed="rId12"/>
          <a:stretch>
            <a:fillRect/>
          </a:stretch>
        </p:blipFill>
        <p:spPr>
          <a:xfrm>
            <a:off x="4667250" y="220891"/>
            <a:ext cx="2857500" cy="1913304"/>
          </a:xfrm>
          <a:prstGeom prst="rect">
            <a:avLst/>
          </a:prstGeom>
          <a:ln w="12700">
            <a:miter lim="400000"/>
          </a:ln>
        </p:spPr>
      </p:pic>
      <p:sp>
        <p:nvSpPr>
          <p:cNvPr id="185" name="Rectangle"/>
          <p:cNvSpPr/>
          <p:nvPr/>
        </p:nvSpPr>
        <p:spPr>
          <a:xfrm>
            <a:off x="4283726" y="2477753"/>
            <a:ext cx="3945319" cy="2598405"/>
          </a:xfrm>
          <a:prstGeom prst="rect">
            <a:avLst/>
          </a:prstGeom>
          <a:solidFill>
            <a:schemeClr val="accent1">
              <a:hueOff val="450000"/>
              <a:satOff val="-18071"/>
              <a:lumOff val="-14609"/>
            </a:schemeClr>
          </a:solidFill>
          <a:ln w="12700">
            <a:miter lim="400000"/>
          </a:ln>
        </p:spPr>
        <p:txBody>
          <a:bodyPr lIns="35719" tIns="35719" rIns="35719" bIns="35719" anchor="ctr"/>
          <a:lstStyle/>
          <a:p>
            <a:pPr>
              <a:defRPr sz="2400" cap="all" spc="384">
                <a:latin typeface="Avenir Medium"/>
                <a:ea typeface="Avenir Medium"/>
                <a:cs typeface="Avenir Medium"/>
                <a:sym typeface="Avenir Medium"/>
              </a:defRPr>
            </a:pPr>
            <a:endParaRPr sz="1687"/>
          </a:p>
        </p:txBody>
      </p:sp>
      <p:sp>
        <p:nvSpPr>
          <p:cNvPr id="186" name="Pope Francis, Laudato Si’"/>
          <p:cNvSpPr txBox="1"/>
          <p:nvPr/>
        </p:nvSpPr>
        <p:spPr>
          <a:xfrm>
            <a:off x="4472243" y="4570749"/>
            <a:ext cx="3568286" cy="4400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defRPr sz="3400"/>
            </a:pPr>
            <a:r>
              <a:rPr sz="2391" dirty="0">
                <a:solidFill>
                  <a:schemeClr val="bg1"/>
                </a:solidFill>
              </a:rPr>
              <a:t>Pope Francis, </a:t>
            </a:r>
            <a:r>
              <a:rPr sz="2391" dirty="0" err="1">
                <a:solidFill>
                  <a:schemeClr val="bg1"/>
                </a:solidFill>
                <a:latin typeface="Avenir Book Oblique"/>
                <a:ea typeface="Avenir Book Oblique"/>
                <a:cs typeface="Avenir Book Oblique"/>
                <a:sym typeface="Avenir Book Oblique"/>
              </a:rPr>
              <a:t>Laudato</a:t>
            </a:r>
            <a:r>
              <a:rPr sz="2391" dirty="0">
                <a:solidFill>
                  <a:schemeClr val="bg1"/>
                </a:solidFill>
                <a:latin typeface="Avenir Book Oblique"/>
                <a:ea typeface="Avenir Book Oblique"/>
                <a:cs typeface="Avenir Book Oblique"/>
                <a:sym typeface="Avenir Book Oblique"/>
              </a:rPr>
              <a:t> Si’</a:t>
            </a:r>
          </a:p>
        </p:txBody>
      </p:sp>
      <p:sp>
        <p:nvSpPr>
          <p:cNvPr id="187" name="A Christian Prayer…"/>
          <p:cNvSpPr txBox="1"/>
          <p:nvPr/>
        </p:nvSpPr>
        <p:spPr>
          <a:xfrm>
            <a:off x="4712791" y="2838935"/>
            <a:ext cx="2656176" cy="11801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r>
              <a:rPr sz="2400" dirty="0">
                <a:solidFill>
                  <a:schemeClr val="bg1"/>
                </a:solidFill>
              </a:rPr>
              <a:t>A Christian Prayer </a:t>
            </a:r>
          </a:p>
          <a:p>
            <a:r>
              <a:rPr sz="2400" dirty="0">
                <a:solidFill>
                  <a:schemeClr val="bg1"/>
                </a:solidFill>
              </a:rPr>
              <a:t>in union with</a:t>
            </a:r>
          </a:p>
          <a:p>
            <a:r>
              <a:rPr sz="2400" dirty="0">
                <a:solidFill>
                  <a:schemeClr val="bg1"/>
                </a:solidFill>
              </a:rPr>
              <a:t>Creation</a:t>
            </a:r>
          </a:p>
        </p:txBody>
      </p:sp>
    </p:spTree>
    <p:extLst>
      <p:ext uri="{BB962C8B-B14F-4D97-AF65-F5344CB8AC3E}">
        <p14:creationId xmlns:p14="http://schemas.microsoft.com/office/powerpoint/2010/main" val="4036699777"/>
      </p:ext>
    </p:extLst>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3227890" fill="hold"/>
                                        <p:tgtEl>
                                          <p:spTgt spid="17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4479">
                <p:cTn id="7" fill="hold" display="0">
                  <p:stCondLst>
                    <p:cond delay="indefinite"/>
                  </p:stCondLst>
                </p:cTn>
                <p:tgtEl>
                  <p:spTgt spid="176"/>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 name="Justice Matters 102.jpg" descr="Justice Matters 102.jpg"/>
          <p:cNvPicPr>
            <a:picLocks noChangeAspect="1"/>
          </p:cNvPicPr>
          <p:nvPr/>
        </p:nvPicPr>
        <p:blipFill>
          <a:blip r:embed="rId2"/>
          <a:stretch>
            <a:fillRect/>
          </a:stretch>
        </p:blipFill>
        <p:spPr>
          <a:xfrm>
            <a:off x="1524000" y="0"/>
            <a:ext cx="9144000" cy="6858000"/>
          </a:xfrm>
          <a:prstGeom prst="rect">
            <a:avLst/>
          </a:prstGeom>
          <a:ln w="12700">
            <a:miter lim="400000"/>
          </a:ln>
        </p:spPr>
      </p:pic>
      <p:sp>
        <p:nvSpPr>
          <p:cNvPr id="190" name="Rectangle"/>
          <p:cNvSpPr/>
          <p:nvPr/>
        </p:nvSpPr>
        <p:spPr>
          <a:xfrm>
            <a:off x="2864023" y="4794909"/>
            <a:ext cx="7242729" cy="2063091"/>
          </a:xfrm>
          <a:prstGeom prst="rect">
            <a:avLst/>
          </a:prstGeom>
          <a:solidFill>
            <a:schemeClr val="accent1">
              <a:hueOff val="450000"/>
              <a:satOff val="-18071"/>
              <a:lumOff val="-14609"/>
            </a:schemeClr>
          </a:solidFill>
          <a:ln w="12700">
            <a:miter lim="400000"/>
          </a:ln>
        </p:spPr>
        <p:txBody>
          <a:bodyPr lIns="35719" tIns="35719" rIns="35719" bIns="35719" anchor="ctr"/>
          <a:lstStyle/>
          <a:p>
            <a:pPr>
              <a:defRPr sz="2400" cap="all" spc="384">
                <a:latin typeface="Avenir Medium"/>
                <a:ea typeface="Avenir Medium"/>
                <a:cs typeface="Avenir Medium"/>
                <a:sym typeface="Avenir Medium"/>
              </a:defRPr>
            </a:pPr>
            <a:endParaRPr sz="1687"/>
          </a:p>
        </p:txBody>
      </p:sp>
      <p:sp>
        <p:nvSpPr>
          <p:cNvPr id="191" name="Father, we praise you with all your creatures. They came forth from your all-powerful hand; they are yours, filled with your presence and your tender love."/>
          <p:cNvSpPr txBox="1"/>
          <p:nvPr/>
        </p:nvSpPr>
        <p:spPr>
          <a:xfrm>
            <a:off x="2974859" y="5111805"/>
            <a:ext cx="7242729" cy="19656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spAutoFit/>
          </a:bodyPr>
          <a:lstStyle/>
          <a:p>
            <a:pPr>
              <a:defRPr sz="3500"/>
            </a:pPr>
            <a:r>
              <a:rPr sz="2461" dirty="0">
                <a:solidFill>
                  <a:schemeClr val="bg1"/>
                </a:solidFill>
              </a:rPr>
              <a:t>Father, we praise you with all your creatures. They came forth from your all-powerful hand; they are yours, filled with your presence and your tender love. </a:t>
            </a:r>
          </a:p>
          <a:p>
            <a:pPr>
              <a:defRPr sz="3500"/>
            </a:pPr>
            <a:endParaRPr sz="2461" dirty="0"/>
          </a:p>
        </p:txBody>
      </p:sp>
    </p:spTree>
    <p:extLst>
      <p:ext uri="{BB962C8B-B14F-4D97-AF65-F5344CB8AC3E}">
        <p14:creationId xmlns:p14="http://schemas.microsoft.com/office/powerpoint/2010/main" val="1085198014"/>
      </p:ext>
    </p:extLst>
  </p:cSld>
  <p:clrMapOvr>
    <a:masterClrMapping/>
  </p:clrMapOvr>
  <mc:AlternateContent xmlns:mc="http://schemas.openxmlformats.org/markup-compatibility/2006" xmlns:p14="http://schemas.microsoft.com/office/powerpoint/2010/main">
    <mc:Choice Requires="p14">
      <p:transition spd="slow" p14:dur="2500">
        <p:dissolve/>
      </p:transition>
    </mc:Choice>
    <mc:Fallback xmlns:a14="http://schemas.microsoft.com/office/drawing/2010/main" xmlns:m="http://schemas.openxmlformats.org/officeDocument/2006/math"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 name="Justice Matters 098.jpg" descr="Justice Matters 098.jpg"/>
          <p:cNvPicPr>
            <a:picLocks noChangeAspect="1"/>
          </p:cNvPicPr>
          <p:nvPr/>
        </p:nvPicPr>
        <p:blipFill>
          <a:blip r:embed="rId2">
            <a:alphaModFix amt="77111"/>
          </a:blip>
          <a:stretch>
            <a:fillRect/>
          </a:stretch>
        </p:blipFill>
        <p:spPr>
          <a:xfrm>
            <a:off x="1524000" y="0"/>
            <a:ext cx="9144000" cy="6858001"/>
          </a:xfrm>
          <a:prstGeom prst="rect">
            <a:avLst/>
          </a:prstGeom>
          <a:ln w="12700">
            <a:miter lim="400000"/>
          </a:ln>
        </p:spPr>
      </p:pic>
      <p:sp>
        <p:nvSpPr>
          <p:cNvPr id="194" name="Rectangle"/>
          <p:cNvSpPr/>
          <p:nvPr/>
        </p:nvSpPr>
        <p:spPr>
          <a:xfrm>
            <a:off x="5563133" y="5700638"/>
            <a:ext cx="4612272" cy="1038305"/>
          </a:xfrm>
          <a:prstGeom prst="rect">
            <a:avLst/>
          </a:prstGeom>
          <a:solidFill>
            <a:schemeClr val="accent1">
              <a:hueOff val="450000"/>
              <a:satOff val="-18071"/>
              <a:lumOff val="-14609"/>
            </a:schemeClr>
          </a:solidFill>
          <a:ln w="12700">
            <a:miter lim="400000"/>
          </a:ln>
        </p:spPr>
        <p:txBody>
          <a:bodyPr lIns="35719" tIns="35719" rIns="35719" bIns="35719" anchor="ctr"/>
          <a:lstStyle/>
          <a:p>
            <a:pPr>
              <a:defRPr sz="2400" cap="all" spc="384">
                <a:latin typeface="Avenir Medium"/>
                <a:ea typeface="Avenir Medium"/>
                <a:cs typeface="Avenir Medium"/>
                <a:sym typeface="Avenir Medium"/>
              </a:defRPr>
            </a:pPr>
            <a:endParaRPr sz="1687"/>
          </a:p>
        </p:txBody>
      </p:sp>
      <p:sp>
        <p:nvSpPr>
          <p:cNvPr id="195" name="All: Praise be to you!"/>
          <p:cNvSpPr txBox="1"/>
          <p:nvPr/>
        </p:nvSpPr>
        <p:spPr>
          <a:xfrm>
            <a:off x="6089689" y="5910039"/>
            <a:ext cx="3185167" cy="4723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defRPr sz="3700"/>
            </a:pPr>
            <a:r>
              <a:rPr sz="2601" dirty="0">
                <a:solidFill>
                  <a:schemeClr val="bg1"/>
                </a:solidFill>
                <a:latin typeface="Avenir Heavy"/>
                <a:ea typeface="Avenir Heavy"/>
                <a:cs typeface="Avenir Heavy"/>
                <a:sym typeface="Avenir Heavy"/>
              </a:rPr>
              <a:t>All:</a:t>
            </a:r>
            <a:r>
              <a:rPr sz="2601" dirty="0">
                <a:solidFill>
                  <a:schemeClr val="bg1"/>
                </a:solidFill>
              </a:rPr>
              <a:t> Praise be to you!</a:t>
            </a:r>
          </a:p>
        </p:txBody>
      </p:sp>
    </p:spTree>
    <p:extLst>
      <p:ext uri="{BB962C8B-B14F-4D97-AF65-F5344CB8AC3E}">
        <p14:creationId xmlns:p14="http://schemas.microsoft.com/office/powerpoint/2010/main" val="2923424"/>
      </p:ext>
    </p:extLst>
  </p:cSld>
  <p:clrMapOvr>
    <a:masterClrMapping/>
  </p:clrMapOvr>
  <mc:AlternateContent xmlns:mc="http://schemas.openxmlformats.org/markup-compatibility/2006" xmlns:p14="http://schemas.microsoft.com/office/powerpoint/2010/main">
    <mc:Choice Requires="p14">
      <p:transition spd="slow" p14:dur="2500">
        <p:dissolve/>
      </p:transition>
    </mc:Choice>
    <mc:Fallback xmlns:a14="http://schemas.microsoft.com/office/drawing/2010/main" xmlns:m="http://schemas.openxmlformats.org/officeDocument/2006/math"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 name="IMG_0408.jpg" descr="IMG_0408.jpg"/>
          <p:cNvPicPr>
            <a:picLocks noChangeAspect="1"/>
          </p:cNvPicPr>
          <p:nvPr/>
        </p:nvPicPr>
        <p:blipFill>
          <a:blip r:embed="rId2"/>
          <a:stretch>
            <a:fillRect/>
          </a:stretch>
        </p:blipFill>
        <p:spPr>
          <a:xfrm>
            <a:off x="1524000" y="0"/>
            <a:ext cx="9144000" cy="6858000"/>
          </a:xfrm>
          <a:prstGeom prst="rect">
            <a:avLst/>
          </a:prstGeom>
          <a:ln w="12700">
            <a:miter lim="400000"/>
          </a:ln>
        </p:spPr>
      </p:pic>
      <p:sp>
        <p:nvSpPr>
          <p:cNvPr id="198" name="Rectangle"/>
          <p:cNvSpPr/>
          <p:nvPr/>
        </p:nvSpPr>
        <p:spPr>
          <a:xfrm>
            <a:off x="1742155" y="4731094"/>
            <a:ext cx="8929676" cy="2062619"/>
          </a:xfrm>
          <a:prstGeom prst="rect">
            <a:avLst/>
          </a:prstGeom>
          <a:solidFill>
            <a:schemeClr val="accent1">
              <a:hueOff val="450000"/>
              <a:satOff val="-18071"/>
              <a:lumOff val="-14609"/>
            </a:schemeClr>
          </a:solidFill>
          <a:ln w="12700">
            <a:miter lim="400000"/>
          </a:ln>
        </p:spPr>
        <p:txBody>
          <a:bodyPr lIns="35719" tIns="35719" rIns="35719" bIns="35719" anchor="ctr"/>
          <a:lstStyle/>
          <a:p>
            <a:pPr>
              <a:defRPr sz="2400" cap="all" spc="384">
                <a:latin typeface="Avenir Medium"/>
                <a:ea typeface="Avenir Medium"/>
                <a:cs typeface="Avenir Medium"/>
                <a:sym typeface="Avenir Medium"/>
              </a:defRPr>
            </a:pPr>
            <a:endParaRPr sz="1687"/>
          </a:p>
        </p:txBody>
      </p:sp>
      <p:sp>
        <p:nvSpPr>
          <p:cNvPr id="199" name="Son of God, Jesus, through you all things were made.…"/>
          <p:cNvSpPr txBox="1"/>
          <p:nvPr/>
        </p:nvSpPr>
        <p:spPr>
          <a:xfrm>
            <a:off x="1798304" y="4924540"/>
            <a:ext cx="8871611" cy="19656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spAutoFit/>
          </a:bodyPr>
          <a:lstStyle/>
          <a:p>
            <a:pPr>
              <a:defRPr sz="3500"/>
            </a:pPr>
            <a:r>
              <a:rPr sz="2400" dirty="0">
                <a:solidFill>
                  <a:schemeClr val="bg1"/>
                </a:solidFill>
              </a:rPr>
              <a:t>Son of God, Jesus, through you all things were made. </a:t>
            </a:r>
          </a:p>
          <a:p>
            <a:pPr>
              <a:defRPr sz="3500"/>
            </a:pPr>
            <a:r>
              <a:rPr sz="2400" dirty="0">
                <a:solidFill>
                  <a:schemeClr val="bg1"/>
                </a:solidFill>
              </a:rPr>
              <a:t>You were formed in the womb of Mary our Mother, you became part of this earth, and you gazed upon this world with human eyes. Today you are alive in every creature in your risen glory. </a:t>
            </a:r>
          </a:p>
          <a:p>
            <a:pPr>
              <a:defRPr sz="3500"/>
            </a:pPr>
            <a:endParaRPr sz="2461" dirty="0"/>
          </a:p>
        </p:txBody>
      </p:sp>
    </p:spTree>
    <p:extLst>
      <p:ext uri="{BB962C8B-B14F-4D97-AF65-F5344CB8AC3E}">
        <p14:creationId xmlns:p14="http://schemas.microsoft.com/office/powerpoint/2010/main" val="2339018300"/>
      </p:ext>
    </p:extLst>
  </p:cSld>
  <p:clrMapOvr>
    <a:masterClrMapping/>
  </p:clrMapOvr>
  <mc:AlternateContent xmlns:mc="http://schemas.openxmlformats.org/markup-compatibility/2006" xmlns:p14="http://schemas.microsoft.com/office/powerpoint/2010/main">
    <mc:Choice Requires="p14">
      <p:transition spd="slow" p14:dur="1750">
        <p:dissolve/>
      </p:transition>
    </mc:Choice>
    <mc:Fallback xmlns:a14="http://schemas.microsoft.com/office/drawing/2010/main" xmlns:m="http://schemas.openxmlformats.org/officeDocument/2006/math"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 name="Image" descr="Image"/>
          <p:cNvPicPr>
            <a:picLocks noChangeAspect="1"/>
          </p:cNvPicPr>
          <p:nvPr/>
        </p:nvPicPr>
        <p:blipFill>
          <a:blip r:embed="rId2">
            <a:alphaModFix amt="72803"/>
          </a:blip>
          <a:stretch>
            <a:fillRect/>
          </a:stretch>
        </p:blipFill>
        <p:spPr>
          <a:xfrm>
            <a:off x="851610" y="-81708"/>
            <a:ext cx="10488780" cy="7021416"/>
          </a:xfrm>
          <a:prstGeom prst="rect">
            <a:avLst/>
          </a:prstGeom>
          <a:ln w="12700">
            <a:miter lim="400000"/>
          </a:ln>
        </p:spPr>
      </p:pic>
      <p:sp>
        <p:nvSpPr>
          <p:cNvPr id="202" name="Rectangle"/>
          <p:cNvSpPr/>
          <p:nvPr/>
        </p:nvSpPr>
        <p:spPr>
          <a:xfrm>
            <a:off x="5116245" y="5826621"/>
            <a:ext cx="4888447" cy="892969"/>
          </a:xfrm>
          <a:prstGeom prst="rect">
            <a:avLst/>
          </a:prstGeom>
          <a:solidFill>
            <a:schemeClr val="accent1">
              <a:hueOff val="450000"/>
              <a:satOff val="-18071"/>
              <a:lumOff val="-14609"/>
            </a:schemeClr>
          </a:solidFill>
          <a:ln w="12700">
            <a:miter lim="400000"/>
          </a:ln>
        </p:spPr>
        <p:txBody>
          <a:bodyPr lIns="35719" tIns="35719" rIns="35719" bIns="35719" anchor="ctr"/>
          <a:lstStyle/>
          <a:p>
            <a:pPr>
              <a:defRPr sz="2400" cap="all" spc="384">
                <a:latin typeface="Avenir Medium"/>
                <a:ea typeface="Avenir Medium"/>
                <a:cs typeface="Avenir Medium"/>
                <a:sym typeface="Avenir Medium"/>
              </a:defRPr>
            </a:pPr>
            <a:endParaRPr sz="1687"/>
          </a:p>
        </p:txBody>
      </p:sp>
      <p:sp>
        <p:nvSpPr>
          <p:cNvPr id="203" name="All: Praise be to you!"/>
          <p:cNvSpPr txBox="1"/>
          <p:nvPr/>
        </p:nvSpPr>
        <p:spPr>
          <a:xfrm>
            <a:off x="5858649" y="6052371"/>
            <a:ext cx="2941511" cy="4414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r>
              <a:rPr sz="2400" dirty="0">
                <a:solidFill>
                  <a:schemeClr val="bg1"/>
                </a:solidFill>
                <a:latin typeface="Avenir Heavy"/>
                <a:ea typeface="Avenir Heavy"/>
                <a:cs typeface="Avenir Heavy"/>
                <a:sym typeface="Avenir Heavy"/>
              </a:rPr>
              <a:t>All:</a:t>
            </a:r>
            <a:r>
              <a:rPr sz="2400" dirty="0">
                <a:solidFill>
                  <a:schemeClr val="bg1"/>
                </a:solidFill>
              </a:rPr>
              <a:t> Praise be to you!</a:t>
            </a:r>
          </a:p>
        </p:txBody>
      </p:sp>
    </p:spTree>
    <p:extLst>
      <p:ext uri="{BB962C8B-B14F-4D97-AF65-F5344CB8AC3E}">
        <p14:creationId xmlns:p14="http://schemas.microsoft.com/office/powerpoint/2010/main" val="3497313584"/>
      </p:ext>
    </p:extLst>
  </p:cSld>
  <p:clrMapOvr>
    <a:masterClrMapping/>
  </p:clrMapOvr>
  <mc:AlternateContent xmlns:mc="http://schemas.openxmlformats.org/markup-compatibility/2006" xmlns:p14="http://schemas.microsoft.com/office/powerpoint/2010/main">
    <mc:Choice Requires="p14">
      <p:transition spd="slow" p14:dur="1500">
        <p:dissolve/>
      </p:transition>
    </mc:Choice>
    <mc:Fallback xmlns:a14="http://schemas.microsoft.com/office/drawing/2010/main" xmlns:m="http://schemas.openxmlformats.org/officeDocument/2006/math"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 name="P1014956.jpg" descr="P1014956.jpg"/>
          <p:cNvPicPr>
            <a:picLocks noChangeAspect="1"/>
          </p:cNvPicPr>
          <p:nvPr/>
        </p:nvPicPr>
        <p:blipFill>
          <a:blip r:embed="rId2"/>
          <a:stretch>
            <a:fillRect/>
          </a:stretch>
        </p:blipFill>
        <p:spPr>
          <a:xfrm>
            <a:off x="1524000" y="0"/>
            <a:ext cx="9144000" cy="6858000"/>
          </a:xfrm>
          <a:prstGeom prst="rect">
            <a:avLst/>
          </a:prstGeom>
          <a:ln w="12700">
            <a:miter lim="400000"/>
          </a:ln>
        </p:spPr>
      </p:pic>
      <p:sp>
        <p:nvSpPr>
          <p:cNvPr id="206" name="Rectangle"/>
          <p:cNvSpPr/>
          <p:nvPr/>
        </p:nvSpPr>
        <p:spPr>
          <a:xfrm>
            <a:off x="1693261" y="4077962"/>
            <a:ext cx="8510121" cy="2263258"/>
          </a:xfrm>
          <a:prstGeom prst="rect">
            <a:avLst/>
          </a:prstGeom>
          <a:solidFill>
            <a:schemeClr val="accent1">
              <a:hueOff val="450000"/>
              <a:satOff val="-18071"/>
              <a:lumOff val="-14609"/>
            </a:schemeClr>
          </a:solidFill>
          <a:ln w="12700">
            <a:miter lim="400000"/>
          </a:ln>
        </p:spPr>
        <p:txBody>
          <a:bodyPr lIns="35719" tIns="35719" rIns="35719" bIns="35719" anchor="ctr"/>
          <a:lstStyle/>
          <a:p>
            <a:pPr>
              <a:defRPr sz="2400" cap="all" spc="384">
                <a:latin typeface="Avenir Medium"/>
                <a:ea typeface="Avenir Medium"/>
                <a:cs typeface="Avenir Medium"/>
                <a:sym typeface="Avenir Medium"/>
              </a:defRPr>
            </a:pPr>
            <a:endParaRPr sz="1687"/>
          </a:p>
        </p:txBody>
      </p:sp>
      <p:sp>
        <p:nvSpPr>
          <p:cNvPr id="207" name="Holy Spirit, by your light you guide this world toward the Father’s love and accompany creation as it groans in travail. You also dwell in our hearts and you inspire us to do what is good."/>
          <p:cNvSpPr txBox="1"/>
          <p:nvPr/>
        </p:nvSpPr>
        <p:spPr>
          <a:xfrm>
            <a:off x="1892649" y="4615173"/>
            <a:ext cx="8210320" cy="19389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spAutoFit/>
          </a:bodyPr>
          <a:lstStyle/>
          <a:p>
            <a:pPr>
              <a:defRPr sz="3600"/>
            </a:pPr>
            <a:r>
              <a:rPr sz="2400" dirty="0">
                <a:solidFill>
                  <a:schemeClr val="bg1"/>
                </a:solidFill>
              </a:rPr>
              <a:t>Holy Spirit, by your light you guide this world toward the Father’s love and accompany creation as it groans in travail. You also dwell in our hearts and you inspire us to do what is good. </a:t>
            </a:r>
          </a:p>
          <a:p>
            <a:pPr>
              <a:defRPr sz="3600"/>
            </a:pPr>
            <a:endParaRPr sz="2531" dirty="0"/>
          </a:p>
        </p:txBody>
      </p:sp>
    </p:spTree>
    <p:extLst>
      <p:ext uri="{BB962C8B-B14F-4D97-AF65-F5344CB8AC3E}">
        <p14:creationId xmlns:p14="http://schemas.microsoft.com/office/powerpoint/2010/main" val="2412068248"/>
      </p:ext>
    </p:extLst>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 name="DSC_4522.JPG" descr="DSC_4522.JPG"/>
          <p:cNvPicPr>
            <a:picLocks noChangeAspect="1"/>
          </p:cNvPicPr>
          <p:nvPr/>
        </p:nvPicPr>
        <p:blipFill>
          <a:blip r:embed="rId2"/>
          <a:stretch>
            <a:fillRect/>
          </a:stretch>
        </p:blipFill>
        <p:spPr>
          <a:xfrm>
            <a:off x="1363673" y="11217"/>
            <a:ext cx="10211154" cy="6835566"/>
          </a:xfrm>
          <a:prstGeom prst="rect">
            <a:avLst/>
          </a:prstGeom>
          <a:ln w="12700">
            <a:miter lim="400000"/>
          </a:ln>
        </p:spPr>
      </p:pic>
      <p:sp>
        <p:nvSpPr>
          <p:cNvPr id="210" name="Rectangle"/>
          <p:cNvSpPr/>
          <p:nvPr/>
        </p:nvSpPr>
        <p:spPr>
          <a:xfrm>
            <a:off x="4637775" y="732234"/>
            <a:ext cx="4020139" cy="892969"/>
          </a:xfrm>
          <a:prstGeom prst="rect">
            <a:avLst/>
          </a:prstGeom>
          <a:solidFill>
            <a:schemeClr val="accent1">
              <a:hueOff val="450000"/>
              <a:satOff val="-18071"/>
              <a:lumOff val="-14609"/>
            </a:schemeClr>
          </a:solidFill>
          <a:ln w="12700">
            <a:miter lim="400000"/>
          </a:ln>
        </p:spPr>
        <p:txBody>
          <a:bodyPr lIns="35719" tIns="35719" rIns="35719" bIns="35719" anchor="ctr"/>
          <a:lstStyle/>
          <a:p>
            <a:pPr>
              <a:defRPr sz="2400" cap="all" spc="384">
                <a:latin typeface="Avenir Medium"/>
                <a:ea typeface="Avenir Medium"/>
                <a:cs typeface="Avenir Medium"/>
                <a:sym typeface="Avenir Medium"/>
              </a:defRPr>
            </a:pPr>
            <a:endParaRPr sz="1687"/>
          </a:p>
        </p:txBody>
      </p:sp>
      <p:sp>
        <p:nvSpPr>
          <p:cNvPr id="211" name="All: Praise be to you!"/>
          <p:cNvSpPr txBox="1"/>
          <p:nvPr/>
        </p:nvSpPr>
        <p:spPr>
          <a:xfrm>
            <a:off x="4939595" y="957985"/>
            <a:ext cx="2947923" cy="4414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r>
              <a:rPr sz="2400" dirty="0">
                <a:solidFill>
                  <a:schemeClr val="bg1"/>
                </a:solidFill>
                <a:latin typeface="Avenir Heavy"/>
                <a:ea typeface="Avenir Heavy"/>
                <a:cs typeface="Avenir Heavy"/>
                <a:sym typeface="Avenir Heavy"/>
              </a:rPr>
              <a:t>All: </a:t>
            </a:r>
            <a:r>
              <a:rPr sz="2400" dirty="0">
                <a:solidFill>
                  <a:schemeClr val="bg1"/>
                </a:solidFill>
              </a:rPr>
              <a:t>Praise be to you!</a:t>
            </a:r>
          </a:p>
        </p:txBody>
      </p:sp>
    </p:spTree>
    <p:extLst>
      <p:ext uri="{BB962C8B-B14F-4D97-AF65-F5344CB8AC3E}">
        <p14:creationId xmlns:p14="http://schemas.microsoft.com/office/powerpoint/2010/main" val="529002714"/>
      </p:ext>
    </p:extLst>
  </p:cSld>
  <p:clrMapOvr>
    <a:masterClrMapping/>
  </p:clrMapOvr>
  <mc:AlternateContent xmlns:mc="http://schemas.openxmlformats.org/markup-compatibility/2006" xmlns:p14="http://schemas.microsoft.com/office/powerpoint/2010/main">
    <mc:Choice Requires="p14">
      <p:transition spd="slow" p14:dur="2500">
        <p:dissolve/>
      </p:transition>
    </mc:Choice>
    <mc:Fallback xmlns:a14="http://schemas.microsoft.com/office/drawing/2010/main" xmlns:m="http://schemas.openxmlformats.org/officeDocument/2006/math"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3" name="IMG_0278.jpg" descr="IMG_0278.jpg"/>
          <p:cNvPicPr>
            <a:picLocks noChangeAspect="1"/>
          </p:cNvPicPr>
          <p:nvPr/>
        </p:nvPicPr>
        <p:blipFill>
          <a:blip r:embed="rId2"/>
          <a:stretch>
            <a:fillRect/>
          </a:stretch>
        </p:blipFill>
        <p:spPr>
          <a:xfrm>
            <a:off x="2506266" y="-392906"/>
            <a:ext cx="6858000" cy="6858000"/>
          </a:xfrm>
          <a:prstGeom prst="rect">
            <a:avLst/>
          </a:prstGeom>
          <a:ln w="12700">
            <a:miter lim="400000"/>
          </a:ln>
        </p:spPr>
      </p:pic>
      <p:sp>
        <p:nvSpPr>
          <p:cNvPr id="214" name="Rectangle"/>
          <p:cNvSpPr/>
          <p:nvPr/>
        </p:nvSpPr>
        <p:spPr>
          <a:xfrm>
            <a:off x="1774206" y="4772918"/>
            <a:ext cx="8087297" cy="1991320"/>
          </a:xfrm>
          <a:prstGeom prst="rect">
            <a:avLst/>
          </a:prstGeom>
          <a:solidFill>
            <a:schemeClr val="accent1">
              <a:hueOff val="450000"/>
              <a:satOff val="-18071"/>
              <a:lumOff val="-14609"/>
            </a:schemeClr>
          </a:solidFill>
          <a:ln w="12700">
            <a:miter lim="400000"/>
          </a:ln>
        </p:spPr>
        <p:txBody>
          <a:bodyPr lIns="35719" tIns="35719" rIns="35719" bIns="35719" anchor="ctr"/>
          <a:lstStyle/>
          <a:p>
            <a:pPr>
              <a:defRPr sz="2400" cap="all" spc="384">
                <a:latin typeface="Avenir Medium"/>
                <a:ea typeface="Avenir Medium"/>
                <a:cs typeface="Avenir Medium"/>
                <a:sym typeface="Avenir Medium"/>
              </a:defRPr>
            </a:pPr>
            <a:endParaRPr sz="1687"/>
          </a:p>
        </p:txBody>
      </p:sp>
      <p:sp>
        <p:nvSpPr>
          <p:cNvPr id="215" name="Triune Lord, wondrous community of infinite love, teach us to contemplate you in the beauty of the universe, for all things speak of you. Awaken our praise and thankfulness for every being that you have made."/>
          <p:cNvSpPr txBox="1"/>
          <p:nvPr/>
        </p:nvSpPr>
        <p:spPr>
          <a:xfrm>
            <a:off x="1825164" y="4975123"/>
            <a:ext cx="7985379" cy="15869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spAutoFit/>
          </a:bodyPr>
          <a:lstStyle>
            <a:lvl1pPr>
              <a:defRPr sz="3500"/>
            </a:lvl1pPr>
          </a:lstStyle>
          <a:p>
            <a:r>
              <a:rPr sz="2400" dirty="0">
                <a:solidFill>
                  <a:schemeClr val="bg1"/>
                </a:solidFill>
              </a:rPr>
              <a:t>Triune Lord, wondrous community of infinite love, teach us to contemplate you in the beauty of the universe, for all things speak of you. Awaken our praise and thankfulness for every being that you have made. </a:t>
            </a:r>
          </a:p>
        </p:txBody>
      </p:sp>
    </p:spTree>
    <p:extLst>
      <p:ext uri="{BB962C8B-B14F-4D97-AF65-F5344CB8AC3E}">
        <p14:creationId xmlns:p14="http://schemas.microsoft.com/office/powerpoint/2010/main" val="4070620747"/>
      </p:ext>
    </p:extLst>
  </p:cSld>
  <p:clrMapOvr>
    <a:masterClrMapping/>
  </p:clrMapOvr>
  <mc:AlternateContent xmlns:mc="http://schemas.openxmlformats.org/markup-compatibility/2006" xmlns:p14="http://schemas.microsoft.com/office/powerpoint/2010/main">
    <mc:Choice Requires="p14">
      <p:transition spd="slow" p14:dur="2625">
        <p:dissolve/>
      </p:transition>
    </mc:Choice>
    <mc:Fallback xmlns:a14="http://schemas.microsoft.com/office/drawing/2010/main" xmlns:m="http://schemas.openxmlformats.org/officeDocument/2006/math"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 name="Image" descr="Image"/>
          <p:cNvPicPr>
            <a:picLocks noChangeAspect="1"/>
          </p:cNvPicPr>
          <p:nvPr/>
        </p:nvPicPr>
        <p:blipFill>
          <a:blip r:embed="rId2"/>
          <a:stretch>
            <a:fillRect/>
          </a:stretch>
        </p:blipFill>
        <p:spPr>
          <a:xfrm>
            <a:off x="1030909" y="94201"/>
            <a:ext cx="10130183" cy="6732351"/>
          </a:xfrm>
          <a:prstGeom prst="rect">
            <a:avLst/>
          </a:prstGeom>
          <a:ln w="12700">
            <a:miter lim="400000"/>
          </a:ln>
        </p:spPr>
      </p:pic>
      <p:sp>
        <p:nvSpPr>
          <p:cNvPr id="218" name="Rectangle"/>
          <p:cNvSpPr/>
          <p:nvPr/>
        </p:nvSpPr>
        <p:spPr>
          <a:xfrm>
            <a:off x="1875118" y="812287"/>
            <a:ext cx="8127482" cy="1093783"/>
          </a:xfrm>
          <a:prstGeom prst="rect">
            <a:avLst/>
          </a:prstGeom>
          <a:solidFill>
            <a:schemeClr val="accent1">
              <a:hueOff val="450000"/>
              <a:satOff val="-18071"/>
              <a:lumOff val="-14609"/>
            </a:schemeClr>
          </a:solidFill>
          <a:ln w="12700">
            <a:miter lim="400000"/>
          </a:ln>
        </p:spPr>
        <p:txBody>
          <a:bodyPr lIns="35719" tIns="35719" rIns="35719" bIns="35719" anchor="ctr"/>
          <a:lstStyle/>
          <a:p>
            <a:pPr>
              <a:defRPr sz="2400" cap="all" spc="384">
                <a:latin typeface="Avenir Medium"/>
                <a:ea typeface="Avenir Medium"/>
                <a:cs typeface="Avenir Medium"/>
                <a:sym typeface="Avenir Medium"/>
              </a:defRPr>
            </a:pPr>
            <a:endParaRPr sz="1687"/>
          </a:p>
        </p:txBody>
      </p:sp>
      <p:sp>
        <p:nvSpPr>
          <p:cNvPr id="219" name="All: Give us the grace to feel profoundly joined to everything that is."/>
          <p:cNvSpPr txBox="1"/>
          <p:nvPr/>
        </p:nvSpPr>
        <p:spPr>
          <a:xfrm>
            <a:off x="2012454" y="953778"/>
            <a:ext cx="7990146" cy="8107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anchor="ctr">
            <a:spAutoFit/>
          </a:bodyPr>
          <a:lstStyle/>
          <a:p>
            <a:r>
              <a:rPr sz="2400" dirty="0">
                <a:solidFill>
                  <a:schemeClr val="bg1"/>
                </a:solidFill>
                <a:latin typeface="Avenir Heavy"/>
                <a:ea typeface="Avenir Heavy"/>
                <a:cs typeface="Avenir Heavy"/>
                <a:sym typeface="Avenir Heavy"/>
              </a:rPr>
              <a:t>All:</a:t>
            </a:r>
            <a:r>
              <a:rPr sz="2400" dirty="0">
                <a:solidFill>
                  <a:schemeClr val="bg1"/>
                </a:solidFill>
              </a:rPr>
              <a:t> Give us the grace to feel profoundly joined to everything that is</a:t>
            </a:r>
            <a:r>
              <a:rPr sz="984" dirty="0"/>
              <a:t>.</a:t>
            </a:r>
          </a:p>
        </p:txBody>
      </p:sp>
    </p:spTree>
    <p:extLst>
      <p:ext uri="{BB962C8B-B14F-4D97-AF65-F5344CB8AC3E}">
        <p14:creationId xmlns:p14="http://schemas.microsoft.com/office/powerpoint/2010/main" val="4178870171"/>
      </p:ext>
    </p:extLst>
  </p:cSld>
  <p:clrMapOvr>
    <a:masterClrMapping/>
  </p:clrMapOvr>
  <mc:AlternateContent xmlns:mc="http://schemas.openxmlformats.org/markup-compatibility/2006" xmlns:p14="http://schemas.microsoft.com/office/powerpoint/2010/main">
    <mc:Choice Requires="p14">
      <p:transition spd="slow" p14:dur="2500">
        <p:dissolve/>
      </p:transition>
    </mc:Choice>
    <mc:Fallback xmlns:a14="http://schemas.microsoft.com/office/drawing/2010/main" xmlns:m="http://schemas.openxmlformats.org/officeDocument/2006/math"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 name="DSC_7897.jpg" descr="DSC_7897.jpg"/>
          <p:cNvPicPr>
            <a:picLocks noChangeAspect="1"/>
          </p:cNvPicPr>
          <p:nvPr/>
        </p:nvPicPr>
        <p:blipFill>
          <a:blip r:embed="rId2">
            <a:alphaModFix amt="60358"/>
          </a:blip>
          <a:stretch>
            <a:fillRect/>
          </a:stretch>
        </p:blipFill>
        <p:spPr>
          <a:xfrm>
            <a:off x="3476495" y="232520"/>
            <a:ext cx="5239010" cy="7826174"/>
          </a:xfrm>
          <a:prstGeom prst="rect">
            <a:avLst/>
          </a:prstGeom>
          <a:ln w="12700">
            <a:miter lim="400000"/>
          </a:ln>
        </p:spPr>
      </p:pic>
      <p:sp>
        <p:nvSpPr>
          <p:cNvPr id="222" name="Rectangle"/>
          <p:cNvSpPr/>
          <p:nvPr/>
        </p:nvSpPr>
        <p:spPr>
          <a:xfrm>
            <a:off x="1581432" y="5030868"/>
            <a:ext cx="8804363" cy="1876246"/>
          </a:xfrm>
          <a:prstGeom prst="rect">
            <a:avLst/>
          </a:prstGeom>
          <a:solidFill>
            <a:schemeClr val="accent1">
              <a:hueOff val="450000"/>
              <a:satOff val="-18071"/>
              <a:lumOff val="-14609"/>
            </a:schemeClr>
          </a:solidFill>
          <a:ln w="12700">
            <a:miter lim="400000"/>
          </a:ln>
        </p:spPr>
        <p:txBody>
          <a:bodyPr lIns="35719" tIns="35719" rIns="35719" bIns="35719" anchor="ctr"/>
          <a:lstStyle/>
          <a:p>
            <a:pPr>
              <a:defRPr sz="2400" cap="all" spc="384">
                <a:latin typeface="Avenir Medium"/>
                <a:ea typeface="Avenir Medium"/>
                <a:cs typeface="Avenir Medium"/>
                <a:sym typeface="Avenir Medium"/>
              </a:defRPr>
            </a:pPr>
            <a:endParaRPr sz="1687"/>
          </a:p>
        </p:txBody>
      </p:sp>
      <p:sp>
        <p:nvSpPr>
          <p:cNvPr id="223" name="God of love, show us our place in this world as channels of your love for all the creatures of this earth, for not one of them is forgotten in your sight."/>
          <p:cNvSpPr txBox="1"/>
          <p:nvPr/>
        </p:nvSpPr>
        <p:spPr>
          <a:xfrm>
            <a:off x="1649709" y="5030868"/>
            <a:ext cx="8804363" cy="16299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spAutoFit/>
          </a:bodyPr>
          <a:lstStyle/>
          <a:p>
            <a:pPr>
              <a:defRPr sz="3600"/>
            </a:pPr>
            <a:endParaRPr sz="2531" dirty="0"/>
          </a:p>
          <a:p>
            <a:pPr>
              <a:defRPr sz="3600"/>
            </a:pPr>
            <a:r>
              <a:rPr sz="2400" dirty="0">
                <a:solidFill>
                  <a:schemeClr val="bg1"/>
                </a:solidFill>
              </a:rPr>
              <a:t>God of love, show us our place in this world as channels of your love for all the creatures of this earth, for not one of them is forgotten in your sight. </a:t>
            </a:r>
          </a:p>
        </p:txBody>
      </p:sp>
    </p:spTree>
    <p:extLst>
      <p:ext uri="{BB962C8B-B14F-4D97-AF65-F5344CB8AC3E}">
        <p14:creationId xmlns:p14="http://schemas.microsoft.com/office/powerpoint/2010/main" val="3146378110"/>
      </p:ext>
    </p:extLst>
  </p:cSld>
  <p:clrMapOvr>
    <a:masterClrMapping/>
  </p:clrMapOvr>
  <mc:AlternateContent xmlns:mc="http://schemas.openxmlformats.org/markup-compatibility/2006" xmlns:p14="http://schemas.microsoft.com/office/powerpoint/2010/main">
    <mc:Choice Requires="p14">
      <p:transition spd="slow" p14:dur="2250">
        <p:dissolve/>
      </p:transition>
    </mc:Choice>
    <mc:Fallback xmlns:a14="http://schemas.microsoft.com/office/drawing/2010/main" xmlns:m="http://schemas.openxmlformats.org/officeDocument/2006/math"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 name="Image" descr="Image"/>
          <p:cNvPicPr>
            <a:picLocks noChangeAspect="1"/>
          </p:cNvPicPr>
          <p:nvPr/>
        </p:nvPicPr>
        <p:blipFill>
          <a:blip r:embed="rId2">
            <a:alphaModFix amt="81269"/>
          </a:blip>
          <a:stretch>
            <a:fillRect/>
          </a:stretch>
        </p:blipFill>
        <p:spPr>
          <a:xfrm>
            <a:off x="1524000" y="-185290"/>
            <a:ext cx="9144000" cy="6121190"/>
          </a:xfrm>
          <a:prstGeom prst="rect">
            <a:avLst/>
          </a:prstGeom>
          <a:ln w="12700">
            <a:miter lim="400000"/>
          </a:ln>
        </p:spPr>
      </p:pic>
      <p:sp>
        <p:nvSpPr>
          <p:cNvPr id="226" name="Rectangle"/>
          <p:cNvSpPr/>
          <p:nvPr/>
        </p:nvSpPr>
        <p:spPr>
          <a:xfrm>
            <a:off x="1742917" y="4896678"/>
            <a:ext cx="8706167" cy="1715756"/>
          </a:xfrm>
          <a:prstGeom prst="rect">
            <a:avLst/>
          </a:prstGeom>
          <a:solidFill>
            <a:schemeClr val="accent1">
              <a:hueOff val="450000"/>
              <a:satOff val="-18071"/>
              <a:lumOff val="-14609"/>
            </a:schemeClr>
          </a:solidFill>
          <a:ln w="12700">
            <a:miter lim="400000"/>
          </a:ln>
        </p:spPr>
        <p:txBody>
          <a:bodyPr lIns="35719" tIns="35719" rIns="35719" bIns="35719" anchor="ctr"/>
          <a:lstStyle/>
          <a:p>
            <a:pPr>
              <a:defRPr sz="2400" cap="all" spc="384">
                <a:latin typeface="Avenir Medium"/>
                <a:ea typeface="Avenir Medium"/>
                <a:cs typeface="Avenir Medium"/>
                <a:sym typeface="Avenir Medium"/>
              </a:defRPr>
            </a:pPr>
            <a:endParaRPr sz="1687"/>
          </a:p>
        </p:txBody>
      </p:sp>
      <p:sp>
        <p:nvSpPr>
          <p:cNvPr id="227" name="Enlighten those who possess power and money that they may avoid the sin of indifference, that they may love the common good, advance the weak, and care for this world in which we live."/>
          <p:cNvSpPr txBox="1"/>
          <p:nvPr/>
        </p:nvSpPr>
        <p:spPr>
          <a:xfrm>
            <a:off x="1710245" y="4979824"/>
            <a:ext cx="8771510" cy="15494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spAutoFit/>
          </a:bodyPr>
          <a:lstStyle>
            <a:lvl1pPr>
              <a:defRPr sz="3600"/>
            </a:lvl1pPr>
          </a:lstStyle>
          <a:p>
            <a:r>
              <a:rPr sz="2400" dirty="0">
                <a:solidFill>
                  <a:schemeClr val="bg1"/>
                </a:solidFill>
              </a:rPr>
              <a:t>Enlighten those who possess power and money that they may avoid the sin of indifference, that they may love the common good, advance the weak, and care for this world in which we live. </a:t>
            </a:r>
          </a:p>
        </p:txBody>
      </p:sp>
    </p:spTree>
    <p:extLst>
      <p:ext uri="{BB962C8B-B14F-4D97-AF65-F5344CB8AC3E}">
        <p14:creationId xmlns:p14="http://schemas.microsoft.com/office/powerpoint/2010/main" val="1192000934"/>
      </p:ext>
    </p:extLst>
  </p:cSld>
  <p:clrMapOvr>
    <a:masterClrMapping/>
  </p:clrMapOvr>
  <mc:AlternateContent xmlns:mc="http://schemas.openxmlformats.org/markup-compatibility/2006" xmlns:p14="http://schemas.microsoft.com/office/powerpoint/2010/main">
    <mc:Choice Requires="p14">
      <p:transition spd="slow" p14:dur="2250">
        <p:dissolve/>
      </p:transition>
    </mc:Choice>
    <mc:Fallback xmlns:a14="http://schemas.microsoft.com/office/drawing/2010/main" xmlns:m="http://schemas.openxmlformats.org/officeDocument/2006/math"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 name="IMG_8953.jpg" descr="IMG_8953.jpg"/>
          <p:cNvPicPr>
            <a:picLocks noChangeAspect="1"/>
          </p:cNvPicPr>
          <p:nvPr/>
        </p:nvPicPr>
        <p:blipFill>
          <a:blip r:embed="rId2"/>
          <a:stretch>
            <a:fillRect/>
          </a:stretch>
        </p:blipFill>
        <p:spPr>
          <a:xfrm>
            <a:off x="1594229" y="29273"/>
            <a:ext cx="9003542" cy="9003543"/>
          </a:xfrm>
          <a:prstGeom prst="rect">
            <a:avLst/>
          </a:prstGeom>
          <a:ln w="12700">
            <a:miter lim="400000"/>
          </a:ln>
        </p:spPr>
      </p:pic>
      <p:sp>
        <p:nvSpPr>
          <p:cNvPr id="230" name="Rectangle"/>
          <p:cNvSpPr/>
          <p:nvPr/>
        </p:nvSpPr>
        <p:spPr>
          <a:xfrm>
            <a:off x="1993490" y="3795848"/>
            <a:ext cx="8205021" cy="1470393"/>
          </a:xfrm>
          <a:prstGeom prst="rect">
            <a:avLst/>
          </a:prstGeom>
          <a:solidFill>
            <a:schemeClr val="accent1">
              <a:hueOff val="450000"/>
              <a:satOff val="-18071"/>
              <a:lumOff val="-14609"/>
            </a:schemeClr>
          </a:solidFill>
          <a:ln w="12700">
            <a:miter lim="400000"/>
          </a:ln>
        </p:spPr>
        <p:txBody>
          <a:bodyPr lIns="35719" tIns="35719" rIns="35719" bIns="35719" anchor="ctr"/>
          <a:lstStyle/>
          <a:p>
            <a:pPr>
              <a:defRPr sz="2400" cap="all" spc="384">
                <a:latin typeface="Apple Chancery"/>
                <a:ea typeface="Apple Chancery"/>
                <a:cs typeface="Apple Chancery"/>
                <a:sym typeface="Apple Chancery"/>
              </a:defRPr>
            </a:pPr>
            <a:endParaRPr sz="1687"/>
          </a:p>
        </p:txBody>
      </p:sp>
      <p:sp>
        <p:nvSpPr>
          <p:cNvPr id="231" name="All: The poor and the earth are crying out."/>
          <p:cNvSpPr txBox="1"/>
          <p:nvPr/>
        </p:nvSpPr>
        <p:spPr>
          <a:xfrm>
            <a:off x="2712541" y="4310311"/>
            <a:ext cx="5806078" cy="4414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r>
              <a:rPr sz="2400" dirty="0">
                <a:solidFill>
                  <a:schemeClr val="bg1"/>
                </a:solidFill>
                <a:latin typeface="Avenir Heavy"/>
                <a:ea typeface="Avenir Heavy"/>
                <a:cs typeface="Avenir Heavy"/>
                <a:sym typeface="Avenir Heavy"/>
              </a:rPr>
              <a:t>All: </a:t>
            </a:r>
            <a:r>
              <a:rPr sz="2400" dirty="0">
                <a:solidFill>
                  <a:schemeClr val="bg1"/>
                </a:solidFill>
              </a:rPr>
              <a:t>The poor and the earth are crying out.</a:t>
            </a:r>
          </a:p>
        </p:txBody>
      </p:sp>
    </p:spTree>
    <p:extLst>
      <p:ext uri="{BB962C8B-B14F-4D97-AF65-F5344CB8AC3E}">
        <p14:creationId xmlns:p14="http://schemas.microsoft.com/office/powerpoint/2010/main" val="169794915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a14="http://schemas.microsoft.com/office/drawing/2010/main" xmlns:m="http://schemas.openxmlformats.org/officeDocument/2006/math"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 name="DSC_5773.jpg" descr="DSC_5773.jpg"/>
          <p:cNvPicPr>
            <a:picLocks noChangeAspect="1"/>
          </p:cNvPicPr>
          <p:nvPr/>
        </p:nvPicPr>
        <p:blipFill>
          <a:blip r:embed="rId2"/>
          <a:stretch>
            <a:fillRect/>
          </a:stretch>
        </p:blipFill>
        <p:spPr>
          <a:xfrm>
            <a:off x="1067501" y="62815"/>
            <a:ext cx="10056998" cy="6732371"/>
          </a:xfrm>
          <a:prstGeom prst="rect">
            <a:avLst/>
          </a:prstGeom>
          <a:ln w="12700">
            <a:miter lim="400000"/>
          </a:ln>
        </p:spPr>
      </p:pic>
      <p:sp>
        <p:nvSpPr>
          <p:cNvPr id="234" name="Rectangle"/>
          <p:cNvSpPr/>
          <p:nvPr/>
        </p:nvSpPr>
        <p:spPr>
          <a:xfrm>
            <a:off x="1775270" y="4659881"/>
            <a:ext cx="8641460" cy="1846298"/>
          </a:xfrm>
          <a:prstGeom prst="rect">
            <a:avLst/>
          </a:prstGeom>
          <a:solidFill>
            <a:schemeClr val="accent1">
              <a:hueOff val="450000"/>
              <a:satOff val="-18071"/>
              <a:lumOff val="-14609"/>
            </a:schemeClr>
          </a:solidFill>
          <a:ln w="12700">
            <a:miter lim="400000"/>
          </a:ln>
        </p:spPr>
        <p:txBody>
          <a:bodyPr lIns="35719" tIns="35719" rIns="35719" bIns="35719" anchor="ctr"/>
          <a:lstStyle/>
          <a:p>
            <a:pPr>
              <a:defRPr sz="2400" cap="all" spc="384">
                <a:latin typeface="Avenir Medium"/>
                <a:ea typeface="Avenir Medium"/>
                <a:cs typeface="Avenir Medium"/>
                <a:sym typeface="Avenir Medium"/>
              </a:defRPr>
            </a:pPr>
            <a:endParaRPr sz="1687"/>
          </a:p>
        </p:txBody>
      </p:sp>
      <p:sp>
        <p:nvSpPr>
          <p:cNvPr id="235" name="O Lord, seize us with your power and light, help us to protect all life, to prepare for a better future, for the coming of your Kingdom of justice, peace, love and beauty."/>
          <p:cNvSpPr txBox="1"/>
          <p:nvPr/>
        </p:nvSpPr>
        <p:spPr>
          <a:xfrm>
            <a:off x="1946563" y="4992964"/>
            <a:ext cx="8298874" cy="11801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anchor="ctr">
            <a:spAutoFit/>
          </a:bodyPr>
          <a:lstStyle/>
          <a:p>
            <a:r>
              <a:rPr sz="2400" dirty="0">
                <a:solidFill>
                  <a:schemeClr val="bg1"/>
                </a:solidFill>
              </a:rPr>
              <a:t>O Lord, seize us with your power and light, help us to protect all life, to prepare for a better future, for the coming of your Kingdom of justice, peace, love and beauty.</a:t>
            </a:r>
          </a:p>
        </p:txBody>
      </p:sp>
    </p:spTree>
    <p:extLst>
      <p:ext uri="{BB962C8B-B14F-4D97-AF65-F5344CB8AC3E}">
        <p14:creationId xmlns:p14="http://schemas.microsoft.com/office/powerpoint/2010/main" val="3209113044"/>
      </p:ext>
    </p:extLst>
  </p:cSld>
  <p:clrMapOvr>
    <a:masterClrMapping/>
  </p:clrMapOvr>
  <mc:AlternateContent xmlns:mc="http://schemas.openxmlformats.org/markup-compatibility/2006" xmlns:p14="http://schemas.microsoft.com/office/powerpoint/2010/main">
    <mc:Choice Requires="p14">
      <p:transition spd="slow" p14:dur="2125">
        <p:pull/>
      </p:transition>
    </mc:Choice>
    <mc:Fallback xmlns:a14="http://schemas.microsoft.com/office/drawing/2010/main" xmlns:m="http://schemas.openxmlformats.org/officeDocument/2006/math"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7" name="DSC_6530.jpg" descr="DSC_6530.jpg"/>
          <p:cNvPicPr>
            <a:picLocks noChangeAspect="1"/>
          </p:cNvPicPr>
          <p:nvPr/>
        </p:nvPicPr>
        <p:blipFill>
          <a:blip r:embed="rId2"/>
          <a:stretch>
            <a:fillRect/>
          </a:stretch>
        </p:blipFill>
        <p:spPr>
          <a:xfrm>
            <a:off x="1391620" y="-4051720"/>
            <a:ext cx="10015509" cy="14961440"/>
          </a:xfrm>
          <a:prstGeom prst="rect">
            <a:avLst/>
          </a:prstGeom>
          <a:ln w="12700">
            <a:miter lim="400000"/>
          </a:ln>
        </p:spPr>
      </p:pic>
      <p:sp>
        <p:nvSpPr>
          <p:cNvPr id="238" name="Rectangle"/>
          <p:cNvSpPr/>
          <p:nvPr/>
        </p:nvSpPr>
        <p:spPr>
          <a:xfrm>
            <a:off x="1699639" y="4507209"/>
            <a:ext cx="5677201" cy="1210075"/>
          </a:xfrm>
          <a:prstGeom prst="rect">
            <a:avLst/>
          </a:prstGeom>
          <a:solidFill>
            <a:schemeClr val="accent1">
              <a:hueOff val="450000"/>
              <a:satOff val="-18071"/>
              <a:lumOff val="-14609"/>
            </a:schemeClr>
          </a:solidFill>
          <a:ln w="12700">
            <a:miter lim="400000"/>
          </a:ln>
        </p:spPr>
        <p:txBody>
          <a:bodyPr lIns="35719" tIns="35719" rIns="35719" bIns="35719" anchor="ctr"/>
          <a:lstStyle/>
          <a:p>
            <a:pPr>
              <a:defRPr sz="2400" cap="all" spc="384">
                <a:latin typeface="Apple Chancery"/>
                <a:ea typeface="Apple Chancery"/>
                <a:cs typeface="Apple Chancery"/>
                <a:sym typeface="Apple Chancery"/>
              </a:defRPr>
            </a:pPr>
            <a:endParaRPr sz="1687"/>
          </a:p>
        </p:txBody>
      </p:sp>
      <p:sp>
        <p:nvSpPr>
          <p:cNvPr id="239" name="All: Praise be to you! Amen."/>
          <p:cNvSpPr txBox="1"/>
          <p:nvPr/>
        </p:nvSpPr>
        <p:spPr>
          <a:xfrm>
            <a:off x="2127111" y="4891513"/>
            <a:ext cx="3916137" cy="4414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r>
              <a:rPr sz="2400" dirty="0">
                <a:solidFill>
                  <a:schemeClr val="bg1"/>
                </a:solidFill>
                <a:latin typeface="Avenir Heavy"/>
                <a:ea typeface="Avenir Heavy"/>
                <a:cs typeface="Avenir Heavy"/>
                <a:sym typeface="Avenir Heavy"/>
              </a:rPr>
              <a:t>All:</a:t>
            </a:r>
            <a:r>
              <a:rPr sz="2400" dirty="0">
                <a:solidFill>
                  <a:schemeClr val="bg1"/>
                </a:solidFill>
              </a:rPr>
              <a:t> Praise be to you! Amen.</a:t>
            </a:r>
          </a:p>
        </p:txBody>
      </p:sp>
    </p:spTree>
    <p:extLst>
      <p:ext uri="{BB962C8B-B14F-4D97-AF65-F5344CB8AC3E}">
        <p14:creationId xmlns:p14="http://schemas.microsoft.com/office/powerpoint/2010/main" val="2348971546"/>
      </p:ext>
    </p:extLst>
  </p:cSld>
  <p:clrMapOvr>
    <a:masterClrMapping/>
  </p:clrMapOvr>
  <mc:AlternateContent xmlns:mc="http://schemas.openxmlformats.org/markup-compatibility/2006" xmlns:p14="http://schemas.microsoft.com/office/powerpoint/2010/main">
    <mc:Choice Requires="p14">
      <p:transition spd="slow" p14:dur="2125">
        <p:pull/>
      </p:transition>
    </mc:Choice>
    <mc:Fallback xmlns:a14="http://schemas.microsoft.com/office/drawing/2010/main" xmlns:m="http://schemas.openxmlformats.org/officeDocument/2006/math"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p3"/>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rgbClr val="385623"/>
              </a:buClr>
              <a:buSzPts val="1400"/>
              <a:buFont typeface="Calibri"/>
              <a:buNone/>
            </a:pPr>
            <a:r>
              <a:rPr lang="en-US" sz="4800" b="0" i="0" u="none" strike="noStrike" cap="none">
                <a:solidFill>
                  <a:srgbClr val="385623"/>
                </a:solidFill>
                <a:latin typeface="Calibri"/>
                <a:ea typeface="Calibri"/>
                <a:cs typeface="Calibri"/>
                <a:sym typeface="Calibri"/>
              </a:rPr>
              <a:t>THE MORE THINGS CHANGE … ???</a:t>
            </a:r>
            <a:endParaRPr/>
          </a:p>
        </p:txBody>
      </p:sp>
      <p:sp>
        <p:nvSpPr>
          <p:cNvPr id="52" name="Google Shape;52;p3"/>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Clr>
                <a:schemeClr val="dk1"/>
              </a:buClr>
              <a:buSzPts val="2800"/>
              <a:buNone/>
            </a:pPr>
            <a:r>
              <a:rPr lang="en-US" u="sng" dirty="0">
                <a:solidFill>
                  <a:schemeClr val="hlink"/>
                </a:solidFill>
                <a:hlinkClick r:id="rId3"/>
              </a:rPr>
              <a:t>https://www.youtube.com/watch?v=ihk3Namt0pA</a:t>
            </a:r>
            <a:r>
              <a:rPr lang="en-US" dirty="0"/>
              <a:t> </a:t>
            </a:r>
            <a:endParaRPr dirty="0"/>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p4"/>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rgbClr val="385623"/>
              </a:buClr>
              <a:buSzPts val="1400"/>
              <a:buFont typeface="Calibri"/>
              <a:buNone/>
            </a:pPr>
            <a:r>
              <a:rPr lang="en-US" b="1">
                <a:solidFill>
                  <a:srgbClr val="385623"/>
                </a:solidFill>
              </a:rPr>
              <a:t>Tapestry - Don McLean</a:t>
            </a:r>
            <a:endParaRPr/>
          </a:p>
        </p:txBody>
      </p:sp>
      <p:sp>
        <p:nvSpPr>
          <p:cNvPr id="58" name="Google Shape;58;p4"/>
          <p:cNvSpPr txBox="1">
            <a:spLocks noGrp="1"/>
          </p:cNvSpPr>
          <p:nvPr>
            <p:ph type="body" idx="1"/>
          </p:nvPr>
        </p:nvSpPr>
        <p:spPr>
          <a:xfrm>
            <a:off x="415600" y="1663484"/>
            <a:ext cx="9504474" cy="4375547"/>
          </a:xfrm>
          <a:prstGeom prst="rect">
            <a:avLst/>
          </a:prstGeom>
          <a:noFill/>
          <a:ln>
            <a:noFill/>
          </a:ln>
        </p:spPr>
        <p:txBody>
          <a:bodyPr spcFirstLastPara="1" wrap="square" lIns="91425" tIns="91425" rIns="91425" bIns="91425" anchor="ctr" anchorCtr="0">
            <a:noAutofit/>
          </a:bodyPr>
          <a:lstStyle/>
          <a:p>
            <a:pPr marL="0" marR="449593" lvl="0" indent="0" algn="l" rtl="0">
              <a:lnSpc>
                <a:spcPct val="100000"/>
              </a:lnSpc>
              <a:spcBef>
                <a:spcPts val="0"/>
              </a:spcBef>
              <a:spcAft>
                <a:spcPts val="0"/>
              </a:spcAft>
              <a:buClr>
                <a:srgbClr val="C44F0F"/>
              </a:buClr>
              <a:buSzPts val="3600"/>
              <a:buNone/>
            </a:pPr>
            <a:r>
              <a:rPr lang="en-US" sz="3600"/>
              <a:t>Every thread of creation is held in position</a:t>
            </a:r>
            <a:endParaRPr/>
          </a:p>
          <a:p>
            <a:pPr marL="0" marR="449593" lvl="0" indent="0" algn="l" rtl="0">
              <a:lnSpc>
                <a:spcPct val="100000"/>
              </a:lnSpc>
              <a:spcBef>
                <a:spcPts val="0"/>
              </a:spcBef>
              <a:spcAft>
                <a:spcPts val="0"/>
              </a:spcAft>
              <a:buClr>
                <a:srgbClr val="C44F0F"/>
              </a:buClr>
              <a:buSzPts val="3600"/>
              <a:buNone/>
            </a:pPr>
            <a:r>
              <a:rPr lang="en-US" sz="3600"/>
              <a:t>by still other strands of things living.</a:t>
            </a:r>
            <a:endParaRPr/>
          </a:p>
          <a:p>
            <a:pPr marL="0" marR="449593" lvl="0" indent="0" algn="l" rtl="0">
              <a:lnSpc>
                <a:spcPct val="100000"/>
              </a:lnSpc>
              <a:spcBef>
                <a:spcPts val="0"/>
              </a:spcBef>
              <a:spcAft>
                <a:spcPts val="0"/>
              </a:spcAft>
              <a:buClr>
                <a:srgbClr val="C44F0F"/>
              </a:buClr>
              <a:buSzPts val="3600"/>
              <a:buNone/>
            </a:pPr>
            <a:r>
              <a:rPr lang="en-US" sz="3600"/>
              <a:t>In an earthly tapestry hung from the skyline</a:t>
            </a:r>
            <a:endParaRPr/>
          </a:p>
          <a:p>
            <a:pPr marL="0" marR="449593" lvl="0" indent="0" algn="l" rtl="0">
              <a:lnSpc>
                <a:spcPct val="100000"/>
              </a:lnSpc>
              <a:spcBef>
                <a:spcPts val="0"/>
              </a:spcBef>
              <a:spcAft>
                <a:spcPts val="0"/>
              </a:spcAft>
              <a:buClr>
                <a:srgbClr val="C44F0F"/>
              </a:buClr>
              <a:buSzPts val="3600"/>
              <a:buNone/>
            </a:pPr>
            <a:r>
              <a:rPr lang="en-US" sz="3600"/>
              <a:t>of smouldering cities so gray and so vulgar,</a:t>
            </a:r>
            <a:endParaRPr/>
          </a:p>
          <a:p>
            <a:pPr marL="0" marR="449593" lvl="0" indent="0" algn="l" rtl="0">
              <a:lnSpc>
                <a:spcPct val="100000"/>
              </a:lnSpc>
              <a:spcBef>
                <a:spcPts val="0"/>
              </a:spcBef>
              <a:spcAft>
                <a:spcPts val="0"/>
              </a:spcAft>
              <a:buClr>
                <a:srgbClr val="C44F0F"/>
              </a:buClr>
              <a:buSzPts val="3600"/>
              <a:buNone/>
            </a:pPr>
            <a:r>
              <a:rPr lang="en-US" sz="3600"/>
              <a:t>as not to be satisfied with their own negativity</a:t>
            </a:r>
            <a:endParaRPr/>
          </a:p>
          <a:p>
            <a:pPr marL="0" marR="449593" lvl="0" indent="0" algn="l" rtl="0">
              <a:lnSpc>
                <a:spcPct val="100000"/>
              </a:lnSpc>
              <a:spcBef>
                <a:spcPts val="0"/>
              </a:spcBef>
              <a:spcAft>
                <a:spcPts val="0"/>
              </a:spcAft>
              <a:buClr>
                <a:srgbClr val="C44F0F"/>
              </a:buClr>
              <a:buSzPts val="3600"/>
              <a:buNone/>
            </a:pPr>
            <a:r>
              <a:rPr lang="en-US" sz="3600"/>
              <a:t>but needing to touch all the living as well.</a:t>
            </a:r>
            <a:endParaRPr/>
          </a:p>
          <a:p>
            <a:pPr marL="0" marR="449593" lvl="0" indent="0" algn="l" rtl="0">
              <a:lnSpc>
                <a:spcPct val="100000"/>
              </a:lnSpc>
              <a:spcBef>
                <a:spcPts val="0"/>
              </a:spcBef>
              <a:spcAft>
                <a:spcPts val="0"/>
              </a:spcAft>
              <a:buClr>
                <a:srgbClr val="C44F0F"/>
              </a:buClr>
              <a:buSzPts val="2800"/>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5"/>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rgbClr val="385623"/>
              </a:buClr>
              <a:buSzPts val="1400"/>
              <a:buFont typeface="Calibri"/>
              <a:buNone/>
            </a:pPr>
            <a:r>
              <a:rPr lang="en-US" b="1">
                <a:solidFill>
                  <a:srgbClr val="385623"/>
                </a:solidFill>
              </a:rPr>
              <a:t>Tapestry - Don McLean</a:t>
            </a:r>
            <a:endParaRPr/>
          </a:p>
        </p:txBody>
      </p:sp>
      <p:sp>
        <p:nvSpPr>
          <p:cNvPr id="64" name="Google Shape;64;p5"/>
          <p:cNvSpPr txBox="1">
            <a:spLocks noGrp="1"/>
          </p:cNvSpPr>
          <p:nvPr>
            <p:ph type="body" idx="1"/>
          </p:nvPr>
        </p:nvSpPr>
        <p:spPr>
          <a:xfrm>
            <a:off x="415600" y="1650231"/>
            <a:ext cx="11153548" cy="4375547"/>
          </a:xfrm>
          <a:prstGeom prst="rect">
            <a:avLst/>
          </a:prstGeom>
          <a:noFill/>
          <a:ln>
            <a:noFill/>
          </a:ln>
        </p:spPr>
        <p:txBody>
          <a:bodyPr spcFirstLastPara="1" wrap="square" lIns="91425" tIns="91425" rIns="91425" bIns="91425" anchor="ctr" anchorCtr="0">
            <a:noAutofit/>
          </a:bodyPr>
          <a:lstStyle/>
          <a:p>
            <a:pPr marL="0" marR="383338" lvl="0" indent="0" algn="l" rtl="0">
              <a:lnSpc>
                <a:spcPct val="100000"/>
              </a:lnSpc>
              <a:spcBef>
                <a:spcPts val="0"/>
              </a:spcBef>
              <a:spcAft>
                <a:spcPts val="0"/>
              </a:spcAft>
              <a:buClr>
                <a:srgbClr val="C44F0F"/>
              </a:buClr>
              <a:buSzPts val="3600"/>
              <a:buNone/>
            </a:pPr>
            <a:r>
              <a:rPr lang="en-US" sz="3600"/>
              <a:t>Every breeze that blows kindly is one crystal breath</a:t>
            </a:r>
            <a:endParaRPr/>
          </a:p>
          <a:p>
            <a:pPr marL="0" marR="383338" lvl="0" indent="0" algn="l" rtl="0">
              <a:lnSpc>
                <a:spcPct val="100000"/>
              </a:lnSpc>
              <a:spcBef>
                <a:spcPts val="0"/>
              </a:spcBef>
              <a:spcAft>
                <a:spcPts val="0"/>
              </a:spcAft>
              <a:buClr>
                <a:srgbClr val="C44F0F"/>
              </a:buClr>
              <a:buSzPts val="3600"/>
              <a:buNone/>
            </a:pPr>
            <a:r>
              <a:rPr lang="en-US" sz="3600"/>
              <a:t>we exhale on the blue diamond heaven.</a:t>
            </a:r>
            <a:endParaRPr/>
          </a:p>
          <a:p>
            <a:pPr marL="0" marR="383338" lvl="0" indent="0" algn="l" rtl="0">
              <a:lnSpc>
                <a:spcPct val="100000"/>
              </a:lnSpc>
              <a:spcBef>
                <a:spcPts val="0"/>
              </a:spcBef>
              <a:spcAft>
                <a:spcPts val="0"/>
              </a:spcAft>
              <a:buClr>
                <a:srgbClr val="C44F0F"/>
              </a:buClr>
              <a:buSzPts val="3600"/>
              <a:buNone/>
            </a:pPr>
            <a:r>
              <a:rPr lang="en-US" sz="3600"/>
              <a:t>As gentle to touch as the hands of the healer.</a:t>
            </a:r>
            <a:endParaRPr/>
          </a:p>
          <a:p>
            <a:pPr marL="0" marR="383338" lvl="0" indent="0" algn="l" rtl="0">
              <a:lnSpc>
                <a:spcPct val="100000"/>
              </a:lnSpc>
              <a:spcBef>
                <a:spcPts val="0"/>
              </a:spcBef>
              <a:spcAft>
                <a:spcPts val="0"/>
              </a:spcAft>
              <a:buClr>
                <a:srgbClr val="C44F0F"/>
              </a:buClr>
              <a:buSzPts val="3600"/>
              <a:buNone/>
            </a:pPr>
            <a:r>
              <a:rPr lang="en-US" sz="3600"/>
              <a:t>As soft as farewells whispered over the coffin.</a:t>
            </a:r>
            <a:endParaRPr/>
          </a:p>
          <a:p>
            <a:pPr marL="0" marR="383338" lvl="0" indent="0" algn="l" rtl="0">
              <a:lnSpc>
                <a:spcPct val="100000"/>
              </a:lnSpc>
              <a:spcBef>
                <a:spcPts val="0"/>
              </a:spcBef>
              <a:spcAft>
                <a:spcPts val="0"/>
              </a:spcAft>
              <a:buClr>
                <a:srgbClr val="C44F0F"/>
              </a:buClr>
              <a:buSzPts val="3600"/>
              <a:buNone/>
            </a:pPr>
            <a:r>
              <a:rPr lang="en-US" sz="3600"/>
              <a:t>We're poisoned by venom with each breath we take,</a:t>
            </a:r>
            <a:endParaRPr/>
          </a:p>
          <a:p>
            <a:pPr marL="0" marR="383338" lvl="0" indent="0" algn="l" rtl="0">
              <a:lnSpc>
                <a:spcPct val="100000"/>
              </a:lnSpc>
              <a:spcBef>
                <a:spcPts val="0"/>
              </a:spcBef>
              <a:spcAft>
                <a:spcPts val="0"/>
              </a:spcAft>
              <a:buClr>
                <a:srgbClr val="C44F0F"/>
              </a:buClr>
              <a:buSzPts val="3600"/>
              <a:buNone/>
            </a:pPr>
            <a:r>
              <a:rPr lang="en-US" sz="3600"/>
              <a:t>from the brown sulphur chimney and the black highway snake.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6"/>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rgbClr val="385623"/>
              </a:buClr>
              <a:buSzPts val="1400"/>
              <a:buFont typeface="Calibri"/>
              <a:buNone/>
            </a:pPr>
            <a:r>
              <a:rPr lang="en-US" b="1">
                <a:solidFill>
                  <a:srgbClr val="385623"/>
                </a:solidFill>
              </a:rPr>
              <a:t>Tapestry - Don McLean</a:t>
            </a:r>
            <a:endParaRPr/>
          </a:p>
        </p:txBody>
      </p:sp>
      <p:sp>
        <p:nvSpPr>
          <p:cNvPr id="70" name="Google Shape;70;p6"/>
          <p:cNvSpPr txBox="1">
            <a:spLocks noGrp="1"/>
          </p:cNvSpPr>
          <p:nvPr>
            <p:ph type="body" idx="1"/>
          </p:nvPr>
        </p:nvSpPr>
        <p:spPr>
          <a:xfrm>
            <a:off x="415600" y="1610475"/>
            <a:ext cx="11209223" cy="4375547"/>
          </a:xfrm>
          <a:prstGeom prst="rect">
            <a:avLst/>
          </a:prstGeom>
          <a:noFill/>
          <a:ln>
            <a:noFill/>
          </a:ln>
        </p:spPr>
        <p:txBody>
          <a:bodyPr spcFirstLastPara="1" wrap="square" lIns="91425" tIns="91425" rIns="91425" bIns="91425" anchor="ctr" anchorCtr="0">
            <a:noAutofit/>
          </a:bodyPr>
          <a:lstStyle/>
          <a:p>
            <a:pPr marL="0" marR="449593" lvl="0" indent="0" algn="l" rtl="0">
              <a:lnSpc>
                <a:spcPct val="100000"/>
              </a:lnSpc>
              <a:spcBef>
                <a:spcPts val="0"/>
              </a:spcBef>
              <a:spcAft>
                <a:spcPts val="0"/>
              </a:spcAft>
              <a:buClr>
                <a:srgbClr val="C44F0F"/>
              </a:buClr>
              <a:buSzPts val="3600"/>
              <a:buNone/>
            </a:pPr>
            <a:r>
              <a:rPr lang="en-US" sz="3600"/>
              <a:t>Every dawn that breaks golden is held in suspension</a:t>
            </a:r>
            <a:endParaRPr/>
          </a:p>
          <a:p>
            <a:pPr marL="0" marR="449593" lvl="0" indent="0" algn="l" rtl="0">
              <a:lnSpc>
                <a:spcPct val="100000"/>
              </a:lnSpc>
              <a:spcBef>
                <a:spcPts val="0"/>
              </a:spcBef>
              <a:spcAft>
                <a:spcPts val="0"/>
              </a:spcAft>
              <a:buClr>
                <a:srgbClr val="C44F0F"/>
              </a:buClr>
              <a:buSzPts val="3600"/>
              <a:buNone/>
            </a:pPr>
            <a:r>
              <a:rPr lang="en-US" sz="3600"/>
              <a:t>like the yoke of the egg in albumen.</a:t>
            </a:r>
            <a:endParaRPr/>
          </a:p>
          <a:p>
            <a:pPr marL="0" marR="449593" lvl="0" indent="0" algn="l" rtl="0">
              <a:lnSpc>
                <a:spcPct val="100000"/>
              </a:lnSpc>
              <a:spcBef>
                <a:spcPts val="0"/>
              </a:spcBef>
              <a:spcAft>
                <a:spcPts val="0"/>
              </a:spcAft>
              <a:buClr>
                <a:srgbClr val="C44F0F"/>
              </a:buClr>
              <a:buSzPts val="3600"/>
              <a:buNone/>
            </a:pPr>
            <a:r>
              <a:rPr lang="en-US" sz="3600"/>
              <a:t>Where the birth and the death of unseen generations</a:t>
            </a:r>
            <a:endParaRPr/>
          </a:p>
          <a:p>
            <a:pPr marL="0" marR="449593" lvl="0" indent="0" algn="l" rtl="0">
              <a:lnSpc>
                <a:spcPct val="100000"/>
              </a:lnSpc>
              <a:spcBef>
                <a:spcPts val="0"/>
              </a:spcBef>
              <a:spcAft>
                <a:spcPts val="0"/>
              </a:spcAft>
              <a:buClr>
                <a:srgbClr val="C44F0F"/>
              </a:buClr>
              <a:buSzPts val="3600"/>
              <a:buNone/>
            </a:pPr>
            <a:r>
              <a:rPr lang="en-US" sz="3600"/>
              <a:t>are interdependent in vast orchestration</a:t>
            </a:r>
            <a:endParaRPr/>
          </a:p>
          <a:p>
            <a:pPr marL="0" marR="449593" lvl="0" indent="0" algn="l" rtl="0">
              <a:lnSpc>
                <a:spcPct val="100000"/>
              </a:lnSpc>
              <a:spcBef>
                <a:spcPts val="0"/>
              </a:spcBef>
              <a:spcAft>
                <a:spcPts val="0"/>
              </a:spcAft>
              <a:buClr>
                <a:srgbClr val="C44F0F"/>
              </a:buClr>
              <a:buSzPts val="3600"/>
              <a:buNone/>
            </a:pPr>
            <a:r>
              <a:rPr lang="en-US" sz="3600"/>
              <a:t>and painted in colors of tapestry thread.</a:t>
            </a:r>
            <a:endParaRPr/>
          </a:p>
          <a:p>
            <a:pPr marL="0" marR="449593" lvl="0" indent="0" algn="l" rtl="0">
              <a:lnSpc>
                <a:spcPct val="100000"/>
              </a:lnSpc>
              <a:spcBef>
                <a:spcPts val="0"/>
              </a:spcBef>
              <a:spcAft>
                <a:spcPts val="0"/>
              </a:spcAft>
              <a:buClr>
                <a:srgbClr val="C44F0F"/>
              </a:buClr>
              <a:buSzPts val="3600"/>
              <a:buNone/>
            </a:pPr>
            <a:r>
              <a:rPr lang="en-US" sz="3600"/>
              <a:t>When the dying are born and the living are dead.</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7"/>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rgbClr val="385623"/>
              </a:buClr>
              <a:buSzPts val="1400"/>
              <a:buFont typeface="Calibri"/>
              <a:buNone/>
            </a:pPr>
            <a:r>
              <a:rPr lang="en-US" b="1">
                <a:solidFill>
                  <a:srgbClr val="385623"/>
                </a:solidFill>
              </a:rPr>
              <a:t>Tapestry - Don McLean</a:t>
            </a:r>
            <a:endParaRPr/>
          </a:p>
        </p:txBody>
      </p:sp>
      <p:sp>
        <p:nvSpPr>
          <p:cNvPr id="76" name="Google Shape;76;p7"/>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ctr" anchorCtr="0">
            <a:noAutofit/>
          </a:bodyPr>
          <a:lstStyle/>
          <a:p>
            <a:pPr marL="0" marR="411733" lvl="0" indent="0" algn="l" rtl="0">
              <a:lnSpc>
                <a:spcPct val="100000"/>
              </a:lnSpc>
              <a:spcBef>
                <a:spcPts val="0"/>
              </a:spcBef>
              <a:spcAft>
                <a:spcPts val="0"/>
              </a:spcAft>
              <a:buClr>
                <a:srgbClr val="C44F0F"/>
              </a:buClr>
              <a:buSzPts val="3600"/>
              <a:buNone/>
            </a:pPr>
            <a:r>
              <a:rPr lang="en-US" sz="3600"/>
              <a:t>Every pulse of your heartbeat is one liquid moment</a:t>
            </a:r>
            <a:endParaRPr/>
          </a:p>
          <a:p>
            <a:pPr marL="0" marR="411733" lvl="0" indent="0" algn="l" rtl="0">
              <a:lnSpc>
                <a:spcPct val="100000"/>
              </a:lnSpc>
              <a:spcBef>
                <a:spcPts val="0"/>
              </a:spcBef>
              <a:spcAft>
                <a:spcPts val="0"/>
              </a:spcAft>
              <a:buClr>
                <a:srgbClr val="C44F0F"/>
              </a:buClr>
              <a:buSzPts val="3600"/>
              <a:buNone/>
            </a:pPr>
            <a:r>
              <a:rPr lang="en-US" sz="3600"/>
              <a:t>that flows through the veins of your being.</a:t>
            </a:r>
            <a:endParaRPr/>
          </a:p>
          <a:p>
            <a:pPr marL="0" marR="411733" lvl="0" indent="0" algn="l" rtl="0">
              <a:lnSpc>
                <a:spcPct val="100000"/>
              </a:lnSpc>
              <a:spcBef>
                <a:spcPts val="0"/>
              </a:spcBef>
              <a:spcAft>
                <a:spcPts val="0"/>
              </a:spcAft>
              <a:buClr>
                <a:srgbClr val="C44F0F"/>
              </a:buClr>
              <a:buSzPts val="3600"/>
              <a:buNone/>
            </a:pPr>
            <a:r>
              <a:rPr lang="en-US" sz="3600"/>
              <a:t>Like a river of life flowing on since creation.</a:t>
            </a:r>
            <a:endParaRPr/>
          </a:p>
          <a:p>
            <a:pPr marL="0" marR="411733" lvl="0" indent="0" algn="l" rtl="0">
              <a:lnSpc>
                <a:spcPct val="100000"/>
              </a:lnSpc>
              <a:spcBef>
                <a:spcPts val="0"/>
              </a:spcBef>
              <a:spcAft>
                <a:spcPts val="0"/>
              </a:spcAft>
              <a:buClr>
                <a:srgbClr val="C44F0F"/>
              </a:buClr>
              <a:buSzPts val="3600"/>
              <a:buNone/>
            </a:pPr>
            <a:r>
              <a:rPr lang="en-US" sz="3600"/>
              <a:t>Approaching the sea with each new generation.</a:t>
            </a:r>
            <a:endParaRPr/>
          </a:p>
          <a:p>
            <a:pPr marL="0" marR="411733" lvl="0" indent="0" algn="l" rtl="0">
              <a:lnSpc>
                <a:spcPct val="100000"/>
              </a:lnSpc>
              <a:spcBef>
                <a:spcPts val="0"/>
              </a:spcBef>
              <a:spcAft>
                <a:spcPts val="0"/>
              </a:spcAft>
              <a:buClr>
                <a:srgbClr val="C44F0F"/>
              </a:buClr>
              <a:buSzPts val="3600"/>
              <a:buNone/>
            </a:pPr>
            <a:r>
              <a:rPr lang="en-US" sz="3600"/>
              <a:t>You're now just a stagnant and rancid disgrace</a:t>
            </a:r>
            <a:endParaRPr/>
          </a:p>
          <a:p>
            <a:pPr marL="0" marR="411733" lvl="0" indent="0" algn="l" rtl="0">
              <a:lnSpc>
                <a:spcPct val="100000"/>
              </a:lnSpc>
              <a:spcBef>
                <a:spcPts val="0"/>
              </a:spcBef>
              <a:spcAft>
                <a:spcPts val="0"/>
              </a:spcAft>
              <a:buClr>
                <a:srgbClr val="C44F0F"/>
              </a:buClr>
              <a:buSzPts val="3600"/>
              <a:buNone/>
            </a:pPr>
            <a:r>
              <a:rPr lang="en-US" sz="3600"/>
              <a:t>that is rapidly drowning the whole human race.</a:t>
            </a:r>
            <a:endParaRPr/>
          </a:p>
          <a:p>
            <a:pPr marL="0" marR="411733" lvl="0" indent="0" algn="l" rtl="0">
              <a:lnSpc>
                <a:spcPct val="100000"/>
              </a:lnSpc>
              <a:spcBef>
                <a:spcPts val="0"/>
              </a:spcBef>
              <a:spcAft>
                <a:spcPts val="0"/>
              </a:spcAft>
              <a:buClr>
                <a:srgbClr val="C44F0F"/>
              </a:buClr>
              <a:buSzPts val="734"/>
              <a:buNone/>
            </a:pPr>
            <a:endParaRPr sz="734">
              <a:solidFill>
                <a:srgbClr val="000000"/>
              </a:solidFill>
              <a:latin typeface="Times New Roman"/>
              <a:ea typeface="Times New Roman"/>
              <a:cs typeface="Times New Roman"/>
              <a:sym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8"/>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rgbClr val="385623"/>
              </a:buClr>
              <a:buSzPts val="1400"/>
              <a:buFont typeface="Calibri"/>
              <a:buNone/>
            </a:pPr>
            <a:r>
              <a:rPr lang="en-US" b="1">
                <a:solidFill>
                  <a:srgbClr val="385623"/>
                </a:solidFill>
              </a:rPr>
              <a:t>Tapestry - Don McLean</a:t>
            </a:r>
            <a:endParaRPr/>
          </a:p>
        </p:txBody>
      </p:sp>
      <p:sp>
        <p:nvSpPr>
          <p:cNvPr id="82" name="Google Shape;82;p8"/>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ctr" anchorCtr="0">
            <a:noAutofit/>
          </a:bodyPr>
          <a:lstStyle/>
          <a:p>
            <a:pPr marL="0" marR="407000" lvl="0" indent="0" algn="l" rtl="0">
              <a:lnSpc>
                <a:spcPct val="100000"/>
              </a:lnSpc>
              <a:spcBef>
                <a:spcPts val="0"/>
              </a:spcBef>
              <a:spcAft>
                <a:spcPts val="0"/>
              </a:spcAft>
              <a:buClr>
                <a:srgbClr val="C44F0F"/>
              </a:buClr>
              <a:buSzPts val="3600"/>
              <a:buNone/>
            </a:pPr>
            <a:r>
              <a:rPr lang="en-US" sz="3600"/>
              <a:t>Every fish that swims silent, every bird that flies freely,</a:t>
            </a:r>
            <a:endParaRPr/>
          </a:p>
          <a:p>
            <a:pPr marL="0" marR="407000" lvl="0" indent="0" algn="l" rtl="0">
              <a:lnSpc>
                <a:spcPct val="100000"/>
              </a:lnSpc>
              <a:spcBef>
                <a:spcPts val="0"/>
              </a:spcBef>
              <a:spcAft>
                <a:spcPts val="0"/>
              </a:spcAft>
              <a:buClr>
                <a:srgbClr val="C44F0F"/>
              </a:buClr>
              <a:buSzPts val="3600"/>
              <a:buNone/>
            </a:pPr>
            <a:r>
              <a:rPr lang="en-US" sz="3600"/>
              <a:t>every doe that steps softly.</a:t>
            </a:r>
            <a:endParaRPr/>
          </a:p>
          <a:p>
            <a:pPr marL="0" marR="407000" lvl="0" indent="0" algn="l" rtl="0">
              <a:lnSpc>
                <a:spcPct val="100000"/>
              </a:lnSpc>
              <a:spcBef>
                <a:spcPts val="0"/>
              </a:spcBef>
              <a:spcAft>
                <a:spcPts val="0"/>
              </a:spcAft>
              <a:buClr>
                <a:srgbClr val="C44F0F"/>
              </a:buClr>
              <a:buSzPts val="3600"/>
              <a:buNone/>
            </a:pPr>
            <a:r>
              <a:rPr lang="en-US" sz="3600"/>
              <a:t>Every crisp leaf that falls, all the flowers that grow</a:t>
            </a:r>
            <a:endParaRPr/>
          </a:p>
          <a:p>
            <a:pPr marL="0" marR="407000" lvl="0" indent="0" algn="l" rtl="0">
              <a:lnSpc>
                <a:spcPct val="100000"/>
              </a:lnSpc>
              <a:spcBef>
                <a:spcPts val="0"/>
              </a:spcBef>
              <a:spcAft>
                <a:spcPts val="0"/>
              </a:spcAft>
              <a:buClr>
                <a:srgbClr val="C44F0F"/>
              </a:buClr>
              <a:buSzPts val="3600"/>
              <a:buNone/>
            </a:pPr>
            <a:r>
              <a:rPr lang="en-US" sz="3600"/>
              <a:t>on this colourful tapestry, somehow they know.</a:t>
            </a:r>
            <a:endParaRPr/>
          </a:p>
          <a:p>
            <a:pPr marL="0" marR="407000" lvl="0" indent="0" algn="l" rtl="0">
              <a:lnSpc>
                <a:spcPct val="100000"/>
              </a:lnSpc>
              <a:spcBef>
                <a:spcPts val="0"/>
              </a:spcBef>
              <a:spcAft>
                <a:spcPts val="0"/>
              </a:spcAft>
              <a:buClr>
                <a:srgbClr val="C44F0F"/>
              </a:buClr>
              <a:buSzPts val="3600"/>
              <a:buNone/>
            </a:pPr>
            <a:r>
              <a:rPr lang="en-US" sz="3600"/>
              <a:t>That if man is allowed to destroy all we need.</a:t>
            </a:r>
            <a:endParaRPr/>
          </a:p>
          <a:p>
            <a:pPr marL="0" marR="407000" lvl="0" indent="0" algn="l" rtl="0">
              <a:lnSpc>
                <a:spcPct val="100000"/>
              </a:lnSpc>
              <a:spcBef>
                <a:spcPts val="0"/>
              </a:spcBef>
              <a:spcAft>
                <a:spcPts val="0"/>
              </a:spcAft>
              <a:buClr>
                <a:srgbClr val="C44F0F"/>
              </a:buClr>
              <a:buSzPts val="3600"/>
              <a:buNone/>
            </a:pPr>
            <a:r>
              <a:rPr lang="en-US" sz="3600"/>
              <a:t>He will soon have to pay with his life, for his greed.</a:t>
            </a:r>
            <a:endParaRPr sz="3600">
              <a:solidFill>
                <a:srgbClr val="000000"/>
              </a:solidFill>
              <a:latin typeface="Times New Roman"/>
              <a:ea typeface="Times New Roman"/>
              <a:cs typeface="Times New Roman"/>
              <a:sym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g23a62762e51_1_12"/>
          <p:cNvSpPr txBox="1">
            <a:spLocks noGrp="1"/>
          </p:cNvSpPr>
          <p:nvPr>
            <p:ph type="title"/>
          </p:nvPr>
        </p:nvSpPr>
        <p:spPr>
          <a:xfrm>
            <a:off x="415600" y="593367"/>
            <a:ext cx="11360700" cy="763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b="1">
                <a:solidFill>
                  <a:srgbClr val="385623"/>
                </a:solidFill>
              </a:rPr>
              <a:t>Laudato Si (2015)</a:t>
            </a:r>
            <a:endParaRPr b="1">
              <a:solidFill>
                <a:srgbClr val="385623"/>
              </a:solidFill>
            </a:endParaRPr>
          </a:p>
        </p:txBody>
      </p:sp>
      <p:sp>
        <p:nvSpPr>
          <p:cNvPr id="89" name="Google Shape;89;g23a62762e51_1_12"/>
          <p:cNvSpPr txBox="1">
            <a:spLocks noGrp="1"/>
          </p:cNvSpPr>
          <p:nvPr>
            <p:ph type="body" idx="1"/>
          </p:nvPr>
        </p:nvSpPr>
        <p:spPr>
          <a:xfrm>
            <a:off x="415600" y="1536633"/>
            <a:ext cx="11360700" cy="4555200"/>
          </a:xfrm>
          <a:prstGeom prst="rect">
            <a:avLst/>
          </a:prstGeom>
        </p:spPr>
        <p:txBody>
          <a:bodyPr spcFirstLastPara="1" wrap="square" lIns="91425" tIns="91425" rIns="91425" bIns="91425" anchor="ctr" anchorCtr="0">
            <a:noAutofit/>
          </a:bodyPr>
          <a:lstStyle/>
          <a:p>
            <a:pPr marL="0" lvl="0" indent="0" algn="l" rtl="0">
              <a:lnSpc>
                <a:spcPct val="115000"/>
              </a:lnSpc>
              <a:spcBef>
                <a:spcPts val="800"/>
              </a:spcBef>
              <a:spcAft>
                <a:spcPts val="0"/>
              </a:spcAft>
              <a:buClr>
                <a:schemeClr val="dk1"/>
              </a:buClr>
              <a:buSzPts val="1100"/>
              <a:buFont typeface="Arial"/>
              <a:buNone/>
            </a:pPr>
            <a:r>
              <a:rPr lang="en-US" sz="3000">
                <a:highlight>
                  <a:schemeClr val="lt1"/>
                </a:highlight>
              </a:rPr>
              <a:t>Laudato Si' is the first papal encyclical to focus on care for creation as a central moral obligation. This groundbreaking letter brings together the call to protect the environment and to defend the ‘least of these’ through an integral ecology that challenges all of us to action.</a:t>
            </a:r>
            <a:endParaRPr sz="3000">
              <a:highlight>
                <a:schemeClr val="lt1"/>
              </a:highlight>
            </a:endParaRPr>
          </a:p>
          <a:p>
            <a:pPr marL="0" marR="407000" lvl="0" indent="0" algn="l" rtl="0">
              <a:lnSpc>
                <a:spcPct val="100000"/>
              </a:lnSpc>
              <a:spcBef>
                <a:spcPts val="0"/>
              </a:spcBef>
              <a:spcAft>
                <a:spcPts val="0"/>
              </a:spcAft>
              <a:buClr>
                <a:schemeClr val="dk1"/>
              </a:buClr>
              <a:buSzPts val="1100"/>
              <a:buFont typeface="Arial"/>
              <a:buNone/>
            </a:pPr>
            <a:endParaRPr sz="3000"/>
          </a:p>
          <a:p>
            <a:pPr marL="0" lvl="0" indent="0" algn="l" rtl="0">
              <a:lnSpc>
                <a:spcPct val="115000"/>
              </a:lnSpc>
              <a:spcBef>
                <a:spcPts val="800"/>
              </a:spcBef>
              <a:spcAft>
                <a:spcPts val="0"/>
              </a:spcAft>
              <a:buClr>
                <a:schemeClr val="dk1"/>
              </a:buClr>
              <a:buSzPts val="1100"/>
              <a:buFont typeface="Arial"/>
              <a:buNone/>
            </a:pPr>
            <a:r>
              <a:rPr lang="en-US" sz="3000">
                <a:highlight>
                  <a:schemeClr val="lt1"/>
                </a:highlight>
              </a:rPr>
              <a:t>The encyclical letter Laudato Si is the most comprehensive Vatican document to date on environmentalism, ethics, and Christian faith. The document is intended for all people, not Catholics or Christians alone.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g23a62762e51_1_18"/>
          <p:cNvSpPr txBox="1">
            <a:spLocks noGrp="1"/>
          </p:cNvSpPr>
          <p:nvPr>
            <p:ph type="title"/>
          </p:nvPr>
        </p:nvSpPr>
        <p:spPr>
          <a:xfrm>
            <a:off x="415600" y="593367"/>
            <a:ext cx="11360700" cy="763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b="1">
                <a:solidFill>
                  <a:srgbClr val="385623"/>
                </a:solidFill>
              </a:rPr>
              <a:t>Today’s Agenda</a:t>
            </a:r>
            <a:endParaRPr b="1">
              <a:solidFill>
                <a:srgbClr val="385623"/>
              </a:solidFill>
            </a:endParaRPr>
          </a:p>
        </p:txBody>
      </p:sp>
      <p:sp>
        <p:nvSpPr>
          <p:cNvPr id="96" name="Google Shape;96;g23a62762e51_1_18"/>
          <p:cNvSpPr txBox="1">
            <a:spLocks noGrp="1"/>
          </p:cNvSpPr>
          <p:nvPr>
            <p:ph type="body" idx="1"/>
          </p:nvPr>
        </p:nvSpPr>
        <p:spPr>
          <a:xfrm>
            <a:off x="415600" y="1536633"/>
            <a:ext cx="11360700" cy="4555200"/>
          </a:xfrm>
          <a:prstGeom prst="rect">
            <a:avLst/>
          </a:prstGeom>
        </p:spPr>
        <p:txBody>
          <a:bodyPr spcFirstLastPara="1" wrap="square" lIns="91425" tIns="91425" rIns="91425" bIns="91425" anchor="ctr" anchorCtr="0">
            <a:noAutofit/>
          </a:bodyPr>
          <a:lstStyle/>
          <a:p>
            <a:pPr marL="457200" lvl="0" indent="-419100" algn="l" rtl="0">
              <a:lnSpc>
                <a:spcPct val="115000"/>
              </a:lnSpc>
              <a:spcBef>
                <a:spcPts val="800"/>
              </a:spcBef>
              <a:spcAft>
                <a:spcPts val="0"/>
              </a:spcAft>
              <a:buSzPts val="3000"/>
              <a:buAutoNum type="arabicPeriod"/>
            </a:pPr>
            <a:r>
              <a:rPr lang="en-US" sz="3000">
                <a:highlight>
                  <a:schemeClr val="lt1"/>
                </a:highlight>
              </a:rPr>
              <a:t>Input re Laudato Si and associated initiatives</a:t>
            </a:r>
            <a:endParaRPr sz="3000">
              <a:highlight>
                <a:schemeClr val="lt1"/>
              </a:highlight>
            </a:endParaRPr>
          </a:p>
          <a:p>
            <a:pPr marL="457200" lvl="0" indent="-419100" algn="l" rtl="0">
              <a:lnSpc>
                <a:spcPct val="115000"/>
              </a:lnSpc>
              <a:spcBef>
                <a:spcPts val="0"/>
              </a:spcBef>
              <a:spcAft>
                <a:spcPts val="0"/>
              </a:spcAft>
              <a:buSzPts val="3000"/>
              <a:buAutoNum type="arabicPeriod"/>
            </a:pPr>
            <a:r>
              <a:rPr lang="en-US" sz="3000">
                <a:highlight>
                  <a:schemeClr val="lt1"/>
                </a:highlight>
              </a:rPr>
              <a:t>Laudato Si / Earthcare Resources </a:t>
            </a:r>
            <a:endParaRPr sz="3000">
              <a:highlight>
                <a:schemeClr val="lt1"/>
              </a:highlight>
            </a:endParaRPr>
          </a:p>
          <a:p>
            <a:pPr marL="457200" lvl="0" indent="-419100" algn="l" rtl="0">
              <a:lnSpc>
                <a:spcPct val="115000"/>
              </a:lnSpc>
              <a:spcBef>
                <a:spcPts val="0"/>
              </a:spcBef>
              <a:spcAft>
                <a:spcPts val="0"/>
              </a:spcAft>
              <a:buSzPts val="3000"/>
              <a:buAutoNum type="arabicPeriod"/>
            </a:pPr>
            <a:r>
              <a:rPr lang="en-US" sz="3000">
                <a:highlight>
                  <a:schemeClr val="lt1"/>
                </a:highlight>
              </a:rPr>
              <a:t>Schools sharing</a:t>
            </a:r>
            <a:endParaRPr sz="3000">
              <a:highlight>
                <a:schemeClr val="lt1"/>
              </a:highlight>
            </a:endParaRPr>
          </a:p>
          <a:p>
            <a:pPr marL="1371600" lvl="2" indent="-419100" algn="l" rtl="0">
              <a:lnSpc>
                <a:spcPct val="115000"/>
              </a:lnSpc>
              <a:spcBef>
                <a:spcPts val="0"/>
              </a:spcBef>
              <a:spcAft>
                <a:spcPts val="0"/>
              </a:spcAft>
              <a:buSzPts val="3000"/>
              <a:buAutoNum type="romanLcPeriod"/>
            </a:pPr>
            <a:r>
              <a:rPr lang="en-US" sz="3000">
                <a:highlight>
                  <a:schemeClr val="lt1"/>
                </a:highlight>
              </a:rPr>
              <a:t>current plans</a:t>
            </a:r>
            <a:endParaRPr sz="3000">
              <a:highlight>
                <a:schemeClr val="lt1"/>
              </a:highlight>
            </a:endParaRPr>
          </a:p>
          <a:p>
            <a:pPr marL="1371600" lvl="2" indent="-419100" algn="l" rtl="0">
              <a:lnSpc>
                <a:spcPct val="115000"/>
              </a:lnSpc>
              <a:spcBef>
                <a:spcPts val="0"/>
              </a:spcBef>
              <a:spcAft>
                <a:spcPts val="0"/>
              </a:spcAft>
              <a:buSzPts val="3000"/>
              <a:buAutoNum type="romanLcPeriod"/>
            </a:pPr>
            <a:r>
              <a:rPr lang="en-US" sz="3000">
                <a:highlight>
                  <a:schemeClr val="lt1"/>
                </a:highlight>
              </a:rPr>
              <a:t>future dreams</a:t>
            </a:r>
            <a:endParaRPr sz="3000">
              <a:highlight>
                <a:schemeClr val="lt1"/>
              </a:high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9"/>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rgbClr val="385623"/>
              </a:buClr>
              <a:buSzPts val="1400"/>
              <a:buFont typeface="Calibri"/>
              <a:buNone/>
            </a:pPr>
            <a:r>
              <a:rPr lang="en-US" b="1">
                <a:solidFill>
                  <a:srgbClr val="385623"/>
                </a:solidFill>
              </a:rPr>
              <a:t>Laudato si, mi signore …</a:t>
            </a:r>
            <a:endParaRPr/>
          </a:p>
        </p:txBody>
      </p:sp>
      <p:sp>
        <p:nvSpPr>
          <p:cNvPr id="102" name="Google Shape;102;p9"/>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rgbClr val="C44F0F"/>
              </a:buClr>
              <a:buSzPts val="4000"/>
              <a:buNone/>
            </a:pPr>
            <a:r>
              <a:rPr lang="en-US" sz="4000" b="1"/>
              <a:t>Praise be to you, my Lord</a:t>
            </a:r>
            <a:r>
              <a:rPr lang="en-US" sz="4000"/>
              <a:t>, through our Sister, Mother Earth, who sustains and governs us, and who produces various fruit with coloured flowers and herbs.</a:t>
            </a:r>
            <a:endParaRPr/>
          </a:p>
          <a:p>
            <a:pPr marL="0" lvl="0" indent="0" algn="r" rtl="0">
              <a:lnSpc>
                <a:spcPct val="100000"/>
              </a:lnSpc>
              <a:spcBef>
                <a:spcPts val="0"/>
              </a:spcBef>
              <a:spcAft>
                <a:spcPts val="0"/>
              </a:spcAft>
              <a:buClr>
                <a:srgbClr val="C44F0F"/>
              </a:buClr>
              <a:buSzPts val="2400"/>
              <a:buNone/>
            </a:pPr>
            <a:r>
              <a:rPr lang="en-US"/>
              <a:t>St Francis of Assisi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2"/>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rgbClr val="385623"/>
              </a:buClr>
              <a:buSzPts val="1400"/>
              <a:buFont typeface="Calibri"/>
              <a:buNone/>
            </a:pPr>
            <a:r>
              <a:rPr lang="en-US" sz="5600" b="1" i="0" u="none" strike="noStrike" cap="none">
                <a:solidFill>
                  <a:srgbClr val="385623"/>
                </a:solidFill>
                <a:latin typeface="Calibri"/>
                <a:ea typeface="Calibri"/>
                <a:cs typeface="Calibri"/>
                <a:sym typeface="Calibri"/>
              </a:rPr>
              <a:t>Laudato Si - an overview</a:t>
            </a:r>
            <a:endParaRPr/>
          </a:p>
        </p:txBody>
      </p:sp>
      <p:sp>
        <p:nvSpPr>
          <p:cNvPr id="121" name="Google Shape;121;p12"/>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ctr" anchorCtr="0">
            <a:noAutofit/>
          </a:bodyPr>
          <a:lstStyle/>
          <a:p>
            <a:pPr marL="224661" lvl="0" indent="-224661" algn="l" rtl="0">
              <a:lnSpc>
                <a:spcPct val="90000"/>
              </a:lnSpc>
              <a:spcBef>
                <a:spcPts val="2672"/>
              </a:spcBef>
              <a:spcAft>
                <a:spcPts val="0"/>
              </a:spcAft>
              <a:buClr>
                <a:schemeClr val="dk1"/>
              </a:buClr>
              <a:buSzPts val="1400"/>
              <a:buChar char="•"/>
            </a:pPr>
            <a:r>
              <a:rPr lang="en-US" sz="2664"/>
              <a:t>protection of God’s creation brought permanently to centre of CST</a:t>
            </a:r>
            <a:endParaRPr/>
          </a:p>
          <a:p>
            <a:pPr marL="224661" lvl="0" indent="-224661" algn="l" rtl="0">
              <a:lnSpc>
                <a:spcPct val="90000"/>
              </a:lnSpc>
              <a:spcBef>
                <a:spcPts val="2672"/>
              </a:spcBef>
              <a:spcAft>
                <a:spcPts val="0"/>
              </a:spcAft>
              <a:buClr>
                <a:schemeClr val="dk1"/>
              </a:buClr>
              <a:buSzPts val="1400"/>
              <a:buChar char="•"/>
            </a:pPr>
            <a:r>
              <a:rPr lang="en-US" sz="2664"/>
              <a:t>facing 3 major issues = global warming; fresh water crisis; loss of biodiversity</a:t>
            </a:r>
            <a:endParaRPr/>
          </a:p>
          <a:p>
            <a:pPr marL="224661" lvl="0" indent="-224661" algn="l" rtl="0">
              <a:lnSpc>
                <a:spcPct val="90000"/>
              </a:lnSpc>
              <a:spcBef>
                <a:spcPts val="2672"/>
              </a:spcBef>
              <a:spcAft>
                <a:spcPts val="0"/>
              </a:spcAft>
              <a:buClr>
                <a:schemeClr val="dk1"/>
              </a:buClr>
              <a:buSzPts val="1400"/>
              <a:buChar char="•"/>
            </a:pPr>
            <a:r>
              <a:rPr lang="en-US" sz="2664"/>
              <a:t>creation as one interrelated community before God</a:t>
            </a:r>
            <a:endParaRPr/>
          </a:p>
          <a:p>
            <a:pPr marL="224661" lvl="0" indent="-224661" algn="l" rtl="0">
              <a:lnSpc>
                <a:spcPct val="90000"/>
              </a:lnSpc>
              <a:spcBef>
                <a:spcPts val="2672"/>
              </a:spcBef>
              <a:spcAft>
                <a:spcPts val="0"/>
              </a:spcAft>
              <a:buClr>
                <a:schemeClr val="dk1"/>
              </a:buClr>
              <a:buSzPts val="1400"/>
              <a:buChar char="•"/>
            </a:pPr>
            <a:r>
              <a:rPr lang="en-US" sz="2664"/>
              <a:t>humanity grounded in 3 relationships = with God; with neighbour; with earth itself</a:t>
            </a:r>
            <a:endParaRPr/>
          </a:p>
          <a:p>
            <a:pPr marL="224661" lvl="0" indent="-224661" algn="l" rtl="0">
              <a:lnSpc>
                <a:spcPct val="90000"/>
              </a:lnSpc>
              <a:spcBef>
                <a:spcPts val="2672"/>
              </a:spcBef>
              <a:spcAft>
                <a:spcPts val="0"/>
              </a:spcAft>
              <a:buClr>
                <a:schemeClr val="dk1"/>
              </a:buClr>
              <a:buSzPts val="1400"/>
              <a:buChar char="•"/>
            </a:pPr>
            <a:r>
              <a:rPr lang="en-US" sz="2664"/>
              <a:t>everything is connected (integral ecology)</a:t>
            </a:r>
            <a:endParaRPr/>
          </a:p>
          <a:p>
            <a:pPr marL="224661" lvl="0" indent="-224661" algn="l" rtl="0">
              <a:lnSpc>
                <a:spcPct val="90000"/>
              </a:lnSpc>
              <a:spcBef>
                <a:spcPts val="2672"/>
              </a:spcBef>
              <a:spcAft>
                <a:spcPts val="0"/>
              </a:spcAft>
              <a:buClr>
                <a:schemeClr val="dk1"/>
              </a:buClr>
              <a:buSzPts val="1400"/>
              <a:buChar char="•"/>
            </a:pPr>
            <a:r>
              <a:rPr lang="en-US" sz="2664"/>
              <a:t>what is required = ongoing ecological conversion</a:t>
            </a:r>
            <a:endParaRPr/>
          </a:p>
        </p:txBody>
      </p:sp>
      <p:sp>
        <p:nvSpPr>
          <p:cNvPr id="122" name="Google Shape;122;p12"/>
          <p:cNvSpPr txBox="1"/>
          <p:nvPr/>
        </p:nvSpPr>
        <p:spPr>
          <a:xfrm>
            <a:off x="5633854" y="6251590"/>
            <a:ext cx="3938707" cy="331758"/>
          </a:xfrm>
          <a:prstGeom prst="rect">
            <a:avLst/>
          </a:prstGeom>
          <a:noFill/>
          <a:ln>
            <a:noFill/>
          </a:ln>
        </p:spPr>
        <p:txBody>
          <a:bodyPr spcFirstLastPara="1" wrap="square" lIns="35700" tIns="35700" rIns="35700" bIns="35700" anchor="ctr" anchorCtr="0">
            <a:spAutoFit/>
          </a:bodyPr>
          <a:lstStyle/>
          <a:p>
            <a:pPr marL="0" marR="0" lvl="0" indent="0" algn="l" rtl="0">
              <a:spcBef>
                <a:spcPts val="0"/>
              </a:spcBef>
              <a:spcAft>
                <a:spcPts val="0"/>
              </a:spcAft>
              <a:buNone/>
            </a:pPr>
            <a:r>
              <a:rPr lang="en-US" sz="1687" b="0" i="1" u="none" strike="noStrike" cap="none">
                <a:solidFill>
                  <a:schemeClr val="dk1"/>
                </a:solidFill>
                <a:latin typeface="Calibri"/>
                <a:ea typeface="Calibri"/>
                <a:cs typeface="Calibri"/>
                <a:sym typeface="Calibri"/>
              </a:rPr>
              <a:t>Prof. Denis Edwards in “The Francis Effect II”</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5"/>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rgbClr val="385623"/>
              </a:buClr>
              <a:buSzPts val="1400"/>
              <a:buFont typeface="Calibri"/>
              <a:buNone/>
            </a:pPr>
            <a:r>
              <a:rPr lang="en-US" b="1">
                <a:solidFill>
                  <a:srgbClr val="385623"/>
                </a:solidFill>
              </a:rPr>
              <a:t>Catholic Earthcare Australia</a:t>
            </a:r>
            <a:endParaRPr b="1">
              <a:solidFill>
                <a:srgbClr val="385623"/>
              </a:solidFill>
            </a:endParaRPr>
          </a:p>
        </p:txBody>
      </p:sp>
      <p:sp>
        <p:nvSpPr>
          <p:cNvPr id="128" name="Google Shape;128;p15"/>
          <p:cNvSpPr txBox="1"/>
          <p:nvPr/>
        </p:nvSpPr>
        <p:spPr>
          <a:xfrm>
            <a:off x="415600" y="2986871"/>
            <a:ext cx="9470522" cy="626133"/>
          </a:xfrm>
          <a:prstGeom prst="rect">
            <a:avLst/>
          </a:prstGeom>
          <a:noFill/>
          <a:ln>
            <a:noFill/>
          </a:ln>
        </p:spPr>
        <p:txBody>
          <a:bodyPr spcFirstLastPara="1" wrap="square" lIns="35700" tIns="35700" rIns="35700" bIns="35700" anchor="ctr" anchorCtr="0">
            <a:spAutoFit/>
          </a:bodyPr>
          <a:lstStyle/>
          <a:p>
            <a:pPr marL="0" marR="0" lvl="0" indent="0" algn="l" rtl="0">
              <a:spcBef>
                <a:spcPts val="0"/>
              </a:spcBef>
              <a:spcAft>
                <a:spcPts val="0"/>
              </a:spcAft>
              <a:buNone/>
            </a:pPr>
            <a:r>
              <a:rPr lang="en-US" sz="3600" b="0" i="0" u="sng" strike="noStrike" cap="none" dirty="0">
                <a:solidFill>
                  <a:schemeClr val="dk1"/>
                </a:solidFill>
                <a:latin typeface="Calibri"/>
                <a:ea typeface="Calibri"/>
                <a:cs typeface="Calibri"/>
                <a:sym typeface="Calibri"/>
              </a:rPr>
              <a:t>https://</a:t>
            </a:r>
            <a:r>
              <a:rPr lang="en-US" sz="3600" b="0" i="0" u="sng" strike="noStrike" cap="none" dirty="0" err="1">
                <a:solidFill>
                  <a:schemeClr val="dk1"/>
                </a:solidFill>
                <a:latin typeface="Calibri"/>
                <a:ea typeface="Calibri"/>
                <a:cs typeface="Calibri"/>
                <a:sym typeface="Calibri"/>
              </a:rPr>
              <a:t>www.youtube.com</a:t>
            </a:r>
            <a:r>
              <a:rPr lang="en-US" sz="3600" b="0" i="0" u="sng" strike="noStrike" cap="none" dirty="0">
                <a:solidFill>
                  <a:schemeClr val="dk1"/>
                </a:solidFill>
                <a:latin typeface="Calibri"/>
                <a:ea typeface="Calibri"/>
                <a:cs typeface="Calibri"/>
                <a:sym typeface="Calibri"/>
              </a:rPr>
              <a:t>/</a:t>
            </a:r>
            <a:r>
              <a:rPr lang="en-US" sz="3600" b="0" i="0" u="sng" strike="noStrike" cap="none" dirty="0" err="1">
                <a:solidFill>
                  <a:schemeClr val="dk1"/>
                </a:solidFill>
                <a:latin typeface="Calibri"/>
                <a:ea typeface="Calibri"/>
                <a:cs typeface="Calibri"/>
                <a:sym typeface="Calibri"/>
              </a:rPr>
              <a:t>watch?v</a:t>
            </a:r>
            <a:r>
              <a:rPr lang="en-US" sz="3600" b="0" i="0" u="sng" strike="noStrike" cap="none" dirty="0">
                <a:solidFill>
                  <a:schemeClr val="dk1"/>
                </a:solidFill>
                <a:latin typeface="Calibri"/>
                <a:ea typeface="Calibri"/>
                <a:cs typeface="Calibri"/>
                <a:sym typeface="Calibri"/>
              </a:rPr>
              <a:t>=IcP5E2trsX4</a:t>
            </a: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g23a62762e51_1_51"/>
          <p:cNvSpPr txBox="1">
            <a:spLocks noGrp="1"/>
          </p:cNvSpPr>
          <p:nvPr>
            <p:ph type="title"/>
          </p:nvPr>
        </p:nvSpPr>
        <p:spPr>
          <a:xfrm>
            <a:off x="2730283" y="384367"/>
            <a:ext cx="6731400" cy="763500"/>
          </a:xfrm>
          <a:prstGeom prst="rect">
            <a:avLst/>
          </a:prstGeom>
          <a:noFill/>
          <a:ln>
            <a:noFill/>
          </a:ln>
        </p:spPr>
        <p:txBody>
          <a:bodyPr spcFirstLastPara="1" wrap="square" lIns="121900" tIns="121900" rIns="121900" bIns="121900" anchor="ctr" anchorCtr="0">
            <a:noAutofit/>
          </a:bodyPr>
          <a:lstStyle/>
          <a:p>
            <a:pPr marL="0" lvl="0" indent="0" algn="ctr" rtl="0">
              <a:lnSpc>
                <a:spcPct val="90000"/>
              </a:lnSpc>
              <a:spcBef>
                <a:spcPts val="0"/>
              </a:spcBef>
              <a:spcAft>
                <a:spcPts val="0"/>
              </a:spcAft>
              <a:buClr>
                <a:srgbClr val="385623"/>
              </a:buClr>
              <a:buSzPts val="1400"/>
              <a:buFont typeface="Calibri"/>
              <a:buNone/>
            </a:pPr>
            <a:r>
              <a:rPr lang="en-US" sz="4267" b="1">
                <a:solidFill>
                  <a:srgbClr val="385623"/>
                </a:solidFill>
              </a:rPr>
              <a:t>Laudato Si (2015)</a:t>
            </a:r>
            <a:endParaRPr sz="4267" b="1">
              <a:solidFill>
                <a:srgbClr val="385623"/>
              </a:solidFill>
            </a:endParaRPr>
          </a:p>
        </p:txBody>
      </p:sp>
      <p:sp>
        <p:nvSpPr>
          <p:cNvPr id="134" name="Google Shape;134;g23a62762e51_1_51"/>
          <p:cNvSpPr txBox="1">
            <a:spLocks noGrp="1"/>
          </p:cNvSpPr>
          <p:nvPr>
            <p:ph type="body" idx="1"/>
          </p:nvPr>
        </p:nvSpPr>
        <p:spPr>
          <a:xfrm>
            <a:off x="415600" y="3429000"/>
            <a:ext cx="11360700" cy="4555200"/>
          </a:xfrm>
          <a:prstGeom prst="rect">
            <a:avLst/>
          </a:prstGeom>
          <a:noFill/>
          <a:ln>
            <a:noFill/>
          </a:ln>
        </p:spPr>
        <p:txBody>
          <a:bodyPr spcFirstLastPara="1" wrap="square" lIns="121900" tIns="121900" rIns="121900" bIns="121900" anchor="ctr" anchorCtr="0">
            <a:noAutofit/>
          </a:bodyPr>
          <a:lstStyle/>
          <a:p>
            <a:pPr marL="186262" lvl="0" indent="0" algn="ctr" rtl="0">
              <a:lnSpc>
                <a:spcPct val="150000"/>
              </a:lnSpc>
              <a:spcBef>
                <a:spcPts val="0"/>
              </a:spcBef>
              <a:spcAft>
                <a:spcPts val="0"/>
              </a:spcAft>
              <a:buClr>
                <a:srgbClr val="385623"/>
              </a:buClr>
              <a:buSzPts val="1400"/>
              <a:buNone/>
            </a:pPr>
            <a:r>
              <a:rPr lang="en-US" sz="5333" b="1">
                <a:solidFill>
                  <a:srgbClr val="385623"/>
                </a:solidFill>
              </a:rPr>
              <a:t>10 Takeaways</a:t>
            </a:r>
            <a:endParaRPr/>
          </a:p>
          <a:p>
            <a:pPr marL="0" lvl="0" indent="0" algn="l" rtl="0">
              <a:lnSpc>
                <a:spcPct val="90000"/>
              </a:lnSpc>
              <a:spcBef>
                <a:spcPts val="0"/>
              </a:spcBef>
              <a:spcAft>
                <a:spcPts val="0"/>
              </a:spcAft>
              <a:buClr>
                <a:schemeClr val="dk1"/>
              </a:buClr>
              <a:buSzPts val="1400"/>
              <a:buNone/>
            </a:pPr>
            <a:endParaRPr sz="3200"/>
          </a:p>
          <a:p>
            <a:pPr marL="0" lvl="0" indent="0" algn="l" rtl="0">
              <a:lnSpc>
                <a:spcPct val="90000"/>
              </a:lnSpc>
              <a:spcBef>
                <a:spcPts val="0"/>
              </a:spcBef>
              <a:spcAft>
                <a:spcPts val="0"/>
              </a:spcAft>
              <a:buClr>
                <a:schemeClr val="dk1"/>
              </a:buClr>
              <a:buSzPts val="1400"/>
              <a:buNone/>
            </a:pPr>
            <a:endParaRPr sz="3200">
              <a:solidFill>
                <a:srgbClr val="000000"/>
              </a:solidFill>
            </a:endParaRPr>
          </a:p>
          <a:p>
            <a:pPr marL="0" lvl="0" indent="0" algn="l" rtl="0">
              <a:lnSpc>
                <a:spcPct val="90000"/>
              </a:lnSpc>
              <a:spcBef>
                <a:spcPts val="0"/>
              </a:spcBef>
              <a:spcAft>
                <a:spcPts val="0"/>
              </a:spcAft>
              <a:buClr>
                <a:schemeClr val="dk1"/>
              </a:buClr>
              <a:buSzPts val="1400"/>
              <a:buNone/>
            </a:pPr>
            <a:endParaRPr sz="3200"/>
          </a:p>
          <a:p>
            <a:pPr marL="0" lvl="0" indent="0" algn="l" rtl="0">
              <a:lnSpc>
                <a:spcPct val="90000"/>
              </a:lnSpc>
              <a:spcBef>
                <a:spcPts val="0"/>
              </a:spcBef>
              <a:spcAft>
                <a:spcPts val="0"/>
              </a:spcAft>
              <a:buClr>
                <a:schemeClr val="dk1"/>
              </a:buClr>
              <a:buSzPts val="1400"/>
              <a:buNone/>
            </a:pPr>
            <a:endParaRPr sz="3200">
              <a:solidFill>
                <a:srgbClr val="000000"/>
              </a:solidFill>
            </a:endParaRPr>
          </a:p>
          <a:p>
            <a:pPr marL="0" lvl="0" indent="0" algn="l" rtl="0">
              <a:lnSpc>
                <a:spcPct val="90000"/>
              </a:lnSpc>
              <a:spcBef>
                <a:spcPts val="0"/>
              </a:spcBef>
              <a:spcAft>
                <a:spcPts val="0"/>
              </a:spcAft>
              <a:buClr>
                <a:schemeClr val="dk1"/>
              </a:buClr>
              <a:buSzPts val="1400"/>
              <a:buNone/>
            </a:pPr>
            <a:endParaRPr sz="3200"/>
          </a:p>
          <a:p>
            <a:pPr marL="0" lvl="0" indent="0" algn="l" rtl="0">
              <a:lnSpc>
                <a:spcPct val="90000"/>
              </a:lnSpc>
              <a:spcBef>
                <a:spcPts val="0"/>
              </a:spcBef>
              <a:spcAft>
                <a:spcPts val="0"/>
              </a:spcAft>
              <a:buClr>
                <a:schemeClr val="dk1"/>
              </a:buClr>
              <a:buSzPts val="1400"/>
              <a:buNone/>
            </a:pPr>
            <a:endParaRPr sz="3200">
              <a:solidFill>
                <a:srgbClr val="000000"/>
              </a:solidFill>
            </a:endParaRPr>
          </a:p>
          <a:p>
            <a:pPr marL="0" lvl="0" indent="0" algn="l" rtl="0">
              <a:lnSpc>
                <a:spcPct val="90000"/>
              </a:lnSpc>
              <a:spcBef>
                <a:spcPts val="0"/>
              </a:spcBef>
              <a:spcAft>
                <a:spcPts val="0"/>
              </a:spcAft>
              <a:buClr>
                <a:schemeClr val="dk1"/>
              </a:buClr>
              <a:buSzPts val="1400"/>
              <a:buNone/>
            </a:pPr>
            <a:endParaRPr sz="3200"/>
          </a:p>
          <a:p>
            <a:pPr marL="0" lvl="0" indent="0" algn="ctr" rtl="0">
              <a:lnSpc>
                <a:spcPct val="90000"/>
              </a:lnSpc>
              <a:spcBef>
                <a:spcPts val="0"/>
              </a:spcBef>
              <a:spcAft>
                <a:spcPts val="0"/>
              </a:spcAft>
              <a:buClr>
                <a:schemeClr val="dk1"/>
              </a:buClr>
              <a:buSzPts val="1400"/>
              <a:buNone/>
            </a:pPr>
            <a:endParaRPr sz="3200">
              <a:solidFill>
                <a:srgbClr val="00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g23a62762e51_1_56"/>
          <p:cNvSpPr txBox="1">
            <a:spLocks noGrp="1"/>
          </p:cNvSpPr>
          <p:nvPr>
            <p:ph type="title"/>
          </p:nvPr>
        </p:nvSpPr>
        <p:spPr>
          <a:xfrm>
            <a:off x="2730283" y="384367"/>
            <a:ext cx="6731400" cy="763500"/>
          </a:xfrm>
          <a:prstGeom prst="rect">
            <a:avLst/>
          </a:prstGeom>
          <a:noFill/>
          <a:ln>
            <a:noFill/>
          </a:ln>
        </p:spPr>
        <p:txBody>
          <a:bodyPr spcFirstLastPara="1" wrap="square" lIns="121900" tIns="121900" rIns="121900" bIns="121900" anchor="ctr" anchorCtr="0">
            <a:noAutofit/>
          </a:bodyPr>
          <a:lstStyle/>
          <a:p>
            <a:pPr marL="0" lvl="0" indent="0" algn="ctr" rtl="0">
              <a:lnSpc>
                <a:spcPct val="90000"/>
              </a:lnSpc>
              <a:spcBef>
                <a:spcPts val="0"/>
              </a:spcBef>
              <a:spcAft>
                <a:spcPts val="0"/>
              </a:spcAft>
              <a:buClr>
                <a:srgbClr val="385623"/>
              </a:buClr>
              <a:buSzPts val="1400"/>
              <a:buFont typeface="Calibri"/>
              <a:buNone/>
            </a:pPr>
            <a:r>
              <a:rPr lang="en-US" sz="4267" b="1">
                <a:solidFill>
                  <a:srgbClr val="385623"/>
                </a:solidFill>
              </a:rPr>
              <a:t>Laudato Si (2015)</a:t>
            </a:r>
            <a:endParaRPr sz="4267" b="1">
              <a:solidFill>
                <a:srgbClr val="385623"/>
              </a:solidFill>
            </a:endParaRPr>
          </a:p>
        </p:txBody>
      </p:sp>
      <p:sp>
        <p:nvSpPr>
          <p:cNvPr id="140" name="Google Shape;140;g23a62762e51_1_56"/>
          <p:cNvSpPr txBox="1">
            <a:spLocks noGrp="1"/>
          </p:cNvSpPr>
          <p:nvPr>
            <p:ph type="body" idx="1"/>
          </p:nvPr>
        </p:nvSpPr>
        <p:spPr>
          <a:xfrm>
            <a:off x="415600" y="3429000"/>
            <a:ext cx="11360700" cy="4555200"/>
          </a:xfrm>
          <a:prstGeom prst="rect">
            <a:avLst/>
          </a:prstGeom>
          <a:noFill/>
          <a:ln>
            <a:noFill/>
          </a:ln>
        </p:spPr>
        <p:txBody>
          <a:bodyPr spcFirstLastPara="1" wrap="square" lIns="121900" tIns="121900" rIns="121900" bIns="121900" anchor="ctr" anchorCtr="0">
            <a:noAutofit/>
          </a:bodyPr>
          <a:lstStyle/>
          <a:p>
            <a:pPr marL="186262" lvl="0" indent="0" algn="just" rtl="0">
              <a:lnSpc>
                <a:spcPct val="150000"/>
              </a:lnSpc>
              <a:spcBef>
                <a:spcPts val="0"/>
              </a:spcBef>
              <a:spcAft>
                <a:spcPts val="0"/>
              </a:spcAft>
              <a:buClr>
                <a:schemeClr val="dk1"/>
              </a:buClr>
              <a:buSzPts val="1400"/>
              <a:buNone/>
            </a:pPr>
            <a:r>
              <a:rPr lang="en-US" sz="3200"/>
              <a:t>1. The religious perspective</a:t>
            </a:r>
            <a:endParaRPr/>
          </a:p>
          <a:p>
            <a:pPr marL="186262" lvl="0" indent="0" algn="just" rtl="0">
              <a:lnSpc>
                <a:spcPct val="150000"/>
              </a:lnSpc>
              <a:spcBef>
                <a:spcPts val="0"/>
              </a:spcBef>
              <a:spcAft>
                <a:spcPts val="0"/>
              </a:spcAft>
              <a:buClr>
                <a:schemeClr val="dk1"/>
              </a:buClr>
              <a:buSzPts val="1400"/>
              <a:buNone/>
            </a:pPr>
            <a:r>
              <a:rPr lang="en-US" sz="3200"/>
              <a:t>2. The disproportionate impact on the poor</a:t>
            </a:r>
            <a:endParaRPr/>
          </a:p>
          <a:p>
            <a:pPr marL="186262" lvl="0" indent="0" algn="just" rtl="0">
              <a:lnSpc>
                <a:spcPct val="150000"/>
              </a:lnSpc>
              <a:spcBef>
                <a:spcPts val="0"/>
              </a:spcBef>
              <a:spcAft>
                <a:spcPts val="0"/>
              </a:spcAft>
              <a:buClr>
                <a:schemeClr val="dk1"/>
              </a:buClr>
              <a:buSzPts val="1400"/>
              <a:buNone/>
            </a:pPr>
            <a:r>
              <a:rPr lang="en-US" sz="3200"/>
              <a:t>3. Less is more</a:t>
            </a:r>
            <a:endParaRPr/>
          </a:p>
          <a:p>
            <a:pPr marL="186262" lvl="0" indent="0" algn="just" rtl="0">
              <a:lnSpc>
                <a:spcPct val="150000"/>
              </a:lnSpc>
              <a:spcBef>
                <a:spcPts val="0"/>
              </a:spcBef>
              <a:spcAft>
                <a:spcPts val="0"/>
              </a:spcAft>
              <a:buClr>
                <a:schemeClr val="dk1"/>
              </a:buClr>
              <a:buSzPts val="1400"/>
              <a:buNone/>
            </a:pPr>
            <a:r>
              <a:rPr lang="en-US" sz="3200"/>
              <a:t>4. Care of the Earth now part of Catholic Social Teaching</a:t>
            </a:r>
            <a:endParaRPr/>
          </a:p>
          <a:p>
            <a:pPr marL="186262" lvl="0" indent="0" algn="just" rtl="0">
              <a:lnSpc>
                <a:spcPct val="150000"/>
              </a:lnSpc>
              <a:spcBef>
                <a:spcPts val="0"/>
              </a:spcBef>
              <a:spcAft>
                <a:spcPts val="0"/>
              </a:spcAft>
              <a:buClr>
                <a:schemeClr val="dk1"/>
              </a:buClr>
              <a:buSzPts val="1400"/>
              <a:buNone/>
            </a:pPr>
            <a:r>
              <a:rPr lang="en-US" sz="3200"/>
              <a:t>5. Grounded in Scripture and Church Tradition</a:t>
            </a:r>
            <a:endParaRPr/>
          </a:p>
          <a:p>
            <a:pPr marL="0" lvl="0" indent="0" algn="l" rtl="0">
              <a:lnSpc>
                <a:spcPct val="90000"/>
              </a:lnSpc>
              <a:spcBef>
                <a:spcPts val="0"/>
              </a:spcBef>
              <a:spcAft>
                <a:spcPts val="0"/>
              </a:spcAft>
              <a:buClr>
                <a:schemeClr val="dk1"/>
              </a:buClr>
              <a:buSzPts val="1400"/>
              <a:buNone/>
            </a:pPr>
            <a:endParaRPr sz="3200"/>
          </a:p>
          <a:p>
            <a:pPr marL="0" lvl="0" indent="0" algn="l" rtl="0">
              <a:lnSpc>
                <a:spcPct val="90000"/>
              </a:lnSpc>
              <a:spcBef>
                <a:spcPts val="0"/>
              </a:spcBef>
              <a:spcAft>
                <a:spcPts val="0"/>
              </a:spcAft>
              <a:buClr>
                <a:schemeClr val="dk1"/>
              </a:buClr>
              <a:buSzPts val="1400"/>
              <a:buNone/>
            </a:pPr>
            <a:endParaRPr sz="3200">
              <a:solidFill>
                <a:srgbClr val="000000"/>
              </a:solidFill>
            </a:endParaRPr>
          </a:p>
          <a:p>
            <a:pPr marL="0" lvl="0" indent="0" algn="l" rtl="0">
              <a:lnSpc>
                <a:spcPct val="90000"/>
              </a:lnSpc>
              <a:spcBef>
                <a:spcPts val="0"/>
              </a:spcBef>
              <a:spcAft>
                <a:spcPts val="0"/>
              </a:spcAft>
              <a:buClr>
                <a:schemeClr val="dk1"/>
              </a:buClr>
              <a:buSzPts val="1400"/>
              <a:buNone/>
            </a:pPr>
            <a:endParaRPr sz="3200"/>
          </a:p>
          <a:p>
            <a:pPr marL="0" lvl="0" indent="0" algn="l" rtl="0">
              <a:lnSpc>
                <a:spcPct val="90000"/>
              </a:lnSpc>
              <a:spcBef>
                <a:spcPts val="0"/>
              </a:spcBef>
              <a:spcAft>
                <a:spcPts val="0"/>
              </a:spcAft>
              <a:buClr>
                <a:schemeClr val="dk1"/>
              </a:buClr>
              <a:buSzPts val="1400"/>
              <a:buNone/>
            </a:pPr>
            <a:endParaRPr sz="3200">
              <a:solidFill>
                <a:srgbClr val="000000"/>
              </a:solidFill>
            </a:endParaRPr>
          </a:p>
          <a:p>
            <a:pPr marL="0" lvl="0" indent="0" algn="l" rtl="0">
              <a:lnSpc>
                <a:spcPct val="90000"/>
              </a:lnSpc>
              <a:spcBef>
                <a:spcPts val="0"/>
              </a:spcBef>
              <a:spcAft>
                <a:spcPts val="0"/>
              </a:spcAft>
              <a:buClr>
                <a:schemeClr val="dk1"/>
              </a:buClr>
              <a:buSzPts val="1400"/>
              <a:buNone/>
            </a:pPr>
            <a:endParaRPr sz="3200"/>
          </a:p>
          <a:p>
            <a:pPr marL="0" lvl="0" indent="0" algn="l" rtl="0">
              <a:lnSpc>
                <a:spcPct val="90000"/>
              </a:lnSpc>
              <a:spcBef>
                <a:spcPts val="0"/>
              </a:spcBef>
              <a:spcAft>
                <a:spcPts val="0"/>
              </a:spcAft>
              <a:buClr>
                <a:schemeClr val="dk1"/>
              </a:buClr>
              <a:buSzPts val="1400"/>
              <a:buNone/>
            </a:pPr>
            <a:endParaRPr sz="3200">
              <a:solidFill>
                <a:srgbClr val="000000"/>
              </a:solidFill>
            </a:endParaRPr>
          </a:p>
          <a:p>
            <a:pPr marL="0" lvl="0" indent="0" algn="l" rtl="0">
              <a:lnSpc>
                <a:spcPct val="90000"/>
              </a:lnSpc>
              <a:spcBef>
                <a:spcPts val="0"/>
              </a:spcBef>
              <a:spcAft>
                <a:spcPts val="0"/>
              </a:spcAft>
              <a:buClr>
                <a:schemeClr val="dk1"/>
              </a:buClr>
              <a:buSzPts val="1400"/>
              <a:buNone/>
            </a:pPr>
            <a:endParaRPr sz="3200"/>
          </a:p>
          <a:p>
            <a:pPr marL="0" lvl="0" indent="0" algn="ctr" rtl="0">
              <a:lnSpc>
                <a:spcPct val="90000"/>
              </a:lnSpc>
              <a:spcBef>
                <a:spcPts val="0"/>
              </a:spcBef>
              <a:spcAft>
                <a:spcPts val="0"/>
              </a:spcAft>
              <a:buClr>
                <a:schemeClr val="dk1"/>
              </a:buClr>
              <a:buSzPts val="1400"/>
              <a:buNone/>
            </a:pPr>
            <a:endParaRPr sz="3200">
              <a:solidFill>
                <a:srgbClr val="00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g23a62762e51_1_61"/>
          <p:cNvSpPr txBox="1">
            <a:spLocks noGrp="1"/>
          </p:cNvSpPr>
          <p:nvPr>
            <p:ph type="title"/>
          </p:nvPr>
        </p:nvSpPr>
        <p:spPr>
          <a:xfrm>
            <a:off x="2730283" y="384367"/>
            <a:ext cx="6731400" cy="763500"/>
          </a:xfrm>
          <a:prstGeom prst="rect">
            <a:avLst/>
          </a:prstGeom>
          <a:noFill/>
          <a:ln>
            <a:noFill/>
          </a:ln>
        </p:spPr>
        <p:txBody>
          <a:bodyPr spcFirstLastPara="1" wrap="square" lIns="121900" tIns="121900" rIns="121900" bIns="121900" anchor="ctr" anchorCtr="0">
            <a:noAutofit/>
          </a:bodyPr>
          <a:lstStyle/>
          <a:p>
            <a:pPr marL="0" lvl="0" indent="0" algn="ctr" rtl="0">
              <a:lnSpc>
                <a:spcPct val="90000"/>
              </a:lnSpc>
              <a:spcBef>
                <a:spcPts val="0"/>
              </a:spcBef>
              <a:spcAft>
                <a:spcPts val="0"/>
              </a:spcAft>
              <a:buClr>
                <a:srgbClr val="385623"/>
              </a:buClr>
              <a:buSzPts val="1400"/>
              <a:buFont typeface="Calibri"/>
              <a:buNone/>
            </a:pPr>
            <a:r>
              <a:rPr lang="en-US" sz="4267" b="1">
                <a:solidFill>
                  <a:srgbClr val="385623"/>
                </a:solidFill>
              </a:rPr>
              <a:t>Laudato Si (2015)</a:t>
            </a:r>
            <a:endParaRPr sz="4267" b="1">
              <a:solidFill>
                <a:srgbClr val="385623"/>
              </a:solidFill>
            </a:endParaRPr>
          </a:p>
        </p:txBody>
      </p:sp>
      <p:sp>
        <p:nvSpPr>
          <p:cNvPr id="146" name="Google Shape;146;g23a62762e51_1_61"/>
          <p:cNvSpPr txBox="1">
            <a:spLocks noGrp="1"/>
          </p:cNvSpPr>
          <p:nvPr>
            <p:ph type="body" idx="1"/>
          </p:nvPr>
        </p:nvSpPr>
        <p:spPr>
          <a:xfrm>
            <a:off x="415600" y="3429000"/>
            <a:ext cx="11360700" cy="4555200"/>
          </a:xfrm>
          <a:prstGeom prst="rect">
            <a:avLst/>
          </a:prstGeom>
          <a:noFill/>
          <a:ln>
            <a:noFill/>
          </a:ln>
        </p:spPr>
        <p:txBody>
          <a:bodyPr spcFirstLastPara="1" wrap="square" lIns="121900" tIns="121900" rIns="121900" bIns="121900" anchor="ctr" anchorCtr="0">
            <a:noAutofit/>
          </a:bodyPr>
          <a:lstStyle/>
          <a:p>
            <a:pPr marL="186262" lvl="0" indent="0" algn="just" rtl="0">
              <a:lnSpc>
                <a:spcPct val="150000"/>
              </a:lnSpc>
              <a:spcBef>
                <a:spcPts val="0"/>
              </a:spcBef>
              <a:spcAft>
                <a:spcPts val="0"/>
              </a:spcAft>
              <a:buClr>
                <a:schemeClr val="dk1"/>
              </a:buClr>
              <a:buSzPts val="1400"/>
              <a:buNone/>
            </a:pPr>
            <a:r>
              <a:rPr lang="en-US" sz="3200"/>
              <a:t>6. Integral Ecology (everything is connected)</a:t>
            </a:r>
            <a:endParaRPr/>
          </a:p>
          <a:p>
            <a:pPr marL="186262" lvl="0" indent="0" algn="just" rtl="0">
              <a:lnSpc>
                <a:spcPct val="150000"/>
              </a:lnSpc>
              <a:spcBef>
                <a:spcPts val="0"/>
              </a:spcBef>
              <a:spcAft>
                <a:spcPts val="0"/>
              </a:spcAft>
              <a:buClr>
                <a:schemeClr val="dk1"/>
              </a:buClr>
              <a:buSzPts val="1400"/>
              <a:buNone/>
            </a:pPr>
            <a:r>
              <a:rPr lang="en-US" sz="3200"/>
              <a:t>7. The Church endorses scientific research</a:t>
            </a:r>
            <a:endParaRPr/>
          </a:p>
          <a:p>
            <a:pPr marL="186262" lvl="0" indent="0" algn="just" rtl="0">
              <a:lnSpc>
                <a:spcPct val="150000"/>
              </a:lnSpc>
              <a:spcBef>
                <a:spcPts val="0"/>
              </a:spcBef>
              <a:spcAft>
                <a:spcPts val="0"/>
              </a:spcAft>
              <a:buClr>
                <a:schemeClr val="dk1"/>
              </a:buClr>
              <a:buSzPts val="1400"/>
              <a:buNone/>
            </a:pPr>
            <a:r>
              <a:rPr lang="en-US" sz="3200"/>
              <a:t>8. Indifference and selfishness as enemies</a:t>
            </a:r>
            <a:endParaRPr/>
          </a:p>
          <a:p>
            <a:pPr marL="186262" lvl="0" indent="0" algn="just" rtl="0">
              <a:lnSpc>
                <a:spcPct val="150000"/>
              </a:lnSpc>
              <a:spcBef>
                <a:spcPts val="0"/>
              </a:spcBef>
              <a:spcAft>
                <a:spcPts val="0"/>
              </a:spcAft>
              <a:buClr>
                <a:schemeClr val="dk1"/>
              </a:buClr>
              <a:buSzPts val="1400"/>
              <a:buNone/>
            </a:pPr>
            <a:r>
              <a:rPr lang="en-US" sz="3200"/>
              <a:t>9. (Global) dialogue &amp; solidarity needed</a:t>
            </a:r>
            <a:endParaRPr/>
          </a:p>
          <a:p>
            <a:pPr marL="186262" lvl="0" indent="0" algn="just" rtl="0">
              <a:lnSpc>
                <a:spcPct val="150000"/>
              </a:lnSpc>
              <a:spcBef>
                <a:spcPts val="0"/>
              </a:spcBef>
              <a:spcAft>
                <a:spcPts val="0"/>
              </a:spcAft>
              <a:buClr>
                <a:schemeClr val="dk1"/>
              </a:buClr>
              <a:buSzPts val="1400"/>
              <a:buNone/>
            </a:pPr>
            <a:r>
              <a:rPr lang="en-US" sz="3200"/>
              <a:t>10. We all need an ecological conversion</a:t>
            </a:r>
            <a:endParaRPr/>
          </a:p>
          <a:p>
            <a:pPr marL="0" lvl="0" indent="0" algn="l" rtl="0">
              <a:lnSpc>
                <a:spcPct val="90000"/>
              </a:lnSpc>
              <a:spcBef>
                <a:spcPts val="0"/>
              </a:spcBef>
              <a:spcAft>
                <a:spcPts val="0"/>
              </a:spcAft>
              <a:buClr>
                <a:schemeClr val="dk1"/>
              </a:buClr>
              <a:buSzPts val="1400"/>
              <a:buNone/>
            </a:pPr>
            <a:endParaRPr sz="3200"/>
          </a:p>
          <a:p>
            <a:pPr marL="0" lvl="0" indent="0" algn="l" rtl="0">
              <a:lnSpc>
                <a:spcPct val="90000"/>
              </a:lnSpc>
              <a:spcBef>
                <a:spcPts val="0"/>
              </a:spcBef>
              <a:spcAft>
                <a:spcPts val="0"/>
              </a:spcAft>
              <a:buClr>
                <a:schemeClr val="dk1"/>
              </a:buClr>
              <a:buSzPts val="1400"/>
              <a:buNone/>
            </a:pPr>
            <a:endParaRPr sz="3200">
              <a:solidFill>
                <a:srgbClr val="000000"/>
              </a:solidFill>
            </a:endParaRPr>
          </a:p>
          <a:p>
            <a:pPr marL="0" lvl="0" indent="0" algn="l" rtl="0">
              <a:lnSpc>
                <a:spcPct val="90000"/>
              </a:lnSpc>
              <a:spcBef>
                <a:spcPts val="0"/>
              </a:spcBef>
              <a:spcAft>
                <a:spcPts val="0"/>
              </a:spcAft>
              <a:buClr>
                <a:schemeClr val="dk1"/>
              </a:buClr>
              <a:buSzPts val="1400"/>
              <a:buNone/>
            </a:pPr>
            <a:endParaRPr sz="3200"/>
          </a:p>
          <a:p>
            <a:pPr marL="0" lvl="0" indent="0" algn="l" rtl="0">
              <a:lnSpc>
                <a:spcPct val="90000"/>
              </a:lnSpc>
              <a:spcBef>
                <a:spcPts val="0"/>
              </a:spcBef>
              <a:spcAft>
                <a:spcPts val="0"/>
              </a:spcAft>
              <a:buClr>
                <a:schemeClr val="dk1"/>
              </a:buClr>
              <a:buSzPts val="1400"/>
              <a:buNone/>
            </a:pPr>
            <a:endParaRPr sz="3200">
              <a:solidFill>
                <a:srgbClr val="000000"/>
              </a:solidFill>
            </a:endParaRPr>
          </a:p>
          <a:p>
            <a:pPr marL="0" lvl="0" indent="0" algn="l" rtl="0">
              <a:lnSpc>
                <a:spcPct val="90000"/>
              </a:lnSpc>
              <a:spcBef>
                <a:spcPts val="0"/>
              </a:spcBef>
              <a:spcAft>
                <a:spcPts val="0"/>
              </a:spcAft>
              <a:buClr>
                <a:schemeClr val="dk1"/>
              </a:buClr>
              <a:buSzPts val="1400"/>
              <a:buNone/>
            </a:pPr>
            <a:endParaRPr sz="3200"/>
          </a:p>
          <a:p>
            <a:pPr marL="0" lvl="0" indent="0" algn="l" rtl="0">
              <a:lnSpc>
                <a:spcPct val="90000"/>
              </a:lnSpc>
              <a:spcBef>
                <a:spcPts val="0"/>
              </a:spcBef>
              <a:spcAft>
                <a:spcPts val="0"/>
              </a:spcAft>
              <a:buClr>
                <a:schemeClr val="dk1"/>
              </a:buClr>
              <a:buSzPts val="1400"/>
              <a:buNone/>
            </a:pPr>
            <a:endParaRPr sz="3200">
              <a:solidFill>
                <a:srgbClr val="000000"/>
              </a:solidFill>
            </a:endParaRPr>
          </a:p>
          <a:p>
            <a:pPr marL="0" lvl="0" indent="0" algn="l" rtl="0">
              <a:lnSpc>
                <a:spcPct val="90000"/>
              </a:lnSpc>
              <a:spcBef>
                <a:spcPts val="0"/>
              </a:spcBef>
              <a:spcAft>
                <a:spcPts val="0"/>
              </a:spcAft>
              <a:buClr>
                <a:schemeClr val="dk1"/>
              </a:buClr>
              <a:buSzPts val="1400"/>
              <a:buNone/>
            </a:pPr>
            <a:endParaRPr sz="3200"/>
          </a:p>
          <a:p>
            <a:pPr marL="0" lvl="0" indent="0" algn="ctr" rtl="0">
              <a:lnSpc>
                <a:spcPct val="90000"/>
              </a:lnSpc>
              <a:spcBef>
                <a:spcPts val="0"/>
              </a:spcBef>
              <a:spcAft>
                <a:spcPts val="0"/>
              </a:spcAft>
              <a:buClr>
                <a:schemeClr val="dk1"/>
              </a:buClr>
              <a:buSzPts val="1400"/>
              <a:buNone/>
            </a:pPr>
            <a:endParaRPr sz="3200">
              <a:solidFill>
                <a:srgbClr val="00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3"/>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rgbClr val="385623"/>
              </a:buClr>
              <a:buSzPts val="1400"/>
              <a:buFont typeface="Calibri"/>
              <a:buNone/>
            </a:pPr>
            <a:r>
              <a:rPr lang="en-US" sz="5600" b="0" i="0" u="none" strike="noStrike" cap="none">
                <a:solidFill>
                  <a:srgbClr val="385623"/>
                </a:solidFill>
                <a:latin typeface="Calibri"/>
                <a:ea typeface="Calibri"/>
                <a:cs typeface="Calibri"/>
                <a:sym typeface="Calibri"/>
              </a:rPr>
              <a:t>Laudato Si - an overview</a:t>
            </a:r>
            <a:endParaRPr/>
          </a:p>
        </p:txBody>
      </p:sp>
      <p:sp>
        <p:nvSpPr>
          <p:cNvPr id="152" name="Google Shape;152;p13"/>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ctr" anchorCtr="0">
            <a:noAutofit/>
          </a:bodyPr>
          <a:lstStyle/>
          <a:p>
            <a:pPr marL="186262" lvl="0" indent="0" algn="l" rtl="0">
              <a:lnSpc>
                <a:spcPct val="90000"/>
              </a:lnSpc>
              <a:spcBef>
                <a:spcPts val="0"/>
              </a:spcBef>
              <a:spcAft>
                <a:spcPts val="0"/>
              </a:spcAft>
              <a:buClr>
                <a:schemeClr val="dk1"/>
              </a:buClr>
              <a:buSzPts val="1400"/>
              <a:buNone/>
            </a:pPr>
            <a:r>
              <a:rPr lang="en-US"/>
              <a:t>Ch 1 = what is happening to our planet</a:t>
            </a:r>
            <a:endParaRPr/>
          </a:p>
          <a:p>
            <a:pPr marL="186262" lvl="0" indent="0" algn="l" rtl="0">
              <a:lnSpc>
                <a:spcPct val="90000"/>
              </a:lnSpc>
              <a:spcBef>
                <a:spcPts val="0"/>
              </a:spcBef>
              <a:spcAft>
                <a:spcPts val="0"/>
              </a:spcAft>
              <a:buClr>
                <a:schemeClr val="dk1"/>
              </a:buClr>
              <a:buSzPts val="1400"/>
              <a:buNone/>
            </a:pPr>
            <a:endParaRPr/>
          </a:p>
          <a:p>
            <a:pPr marL="186262" lvl="0" indent="0" algn="l" rtl="0">
              <a:lnSpc>
                <a:spcPct val="90000"/>
              </a:lnSpc>
              <a:spcBef>
                <a:spcPts val="0"/>
              </a:spcBef>
              <a:spcAft>
                <a:spcPts val="0"/>
              </a:spcAft>
              <a:buClr>
                <a:schemeClr val="dk1"/>
              </a:buClr>
              <a:buSzPts val="1400"/>
              <a:buNone/>
            </a:pPr>
            <a:r>
              <a:rPr lang="en-US"/>
              <a:t>Ch 2 - 4 = reflecting on this reality</a:t>
            </a:r>
            <a:endParaRPr/>
          </a:p>
          <a:p>
            <a:pPr marL="186262" lvl="0" indent="0" algn="l" rtl="0">
              <a:lnSpc>
                <a:spcPct val="90000"/>
              </a:lnSpc>
              <a:spcBef>
                <a:spcPts val="0"/>
              </a:spcBef>
              <a:spcAft>
                <a:spcPts val="0"/>
              </a:spcAft>
              <a:buClr>
                <a:schemeClr val="dk1"/>
              </a:buClr>
              <a:buSzPts val="1400"/>
              <a:buNone/>
            </a:pPr>
            <a:endParaRPr/>
          </a:p>
          <a:p>
            <a:pPr marL="186262" lvl="0" indent="0" algn="l" rtl="0">
              <a:lnSpc>
                <a:spcPct val="90000"/>
              </a:lnSpc>
              <a:spcBef>
                <a:spcPts val="0"/>
              </a:spcBef>
              <a:spcAft>
                <a:spcPts val="0"/>
              </a:spcAft>
              <a:buClr>
                <a:schemeClr val="dk1"/>
              </a:buClr>
              <a:buSzPts val="1400"/>
              <a:buNone/>
            </a:pPr>
            <a:r>
              <a:rPr lang="en-US"/>
              <a:t>Ch 5 - 6 = taking action</a:t>
            </a:r>
            <a:endParaRPr/>
          </a:p>
        </p:txBody>
      </p:sp>
      <p:sp>
        <p:nvSpPr>
          <p:cNvPr id="153" name="Google Shape;153;p13"/>
          <p:cNvSpPr txBox="1"/>
          <p:nvPr/>
        </p:nvSpPr>
        <p:spPr>
          <a:xfrm>
            <a:off x="5203883" y="4989609"/>
            <a:ext cx="3938707" cy="331758"/>
          </a:xfrm>
          <a:prstGeom prst="rect">
            <a:avLst/>
          </a:prstGeom>
          <a:noFill/>
          <a:ln>
            <a:noFill/>
          </a:ln>
        </p:spPr>
        <p:txBody>
          <a:bodyPr spcFirstLastPara="1" wrap="square" lIns="35700" tIns="35700" rIns="35700" bIns="35700" anchor="ctr" anchorCtr="0">
            <a:spAutoFit/>
          </a:bodyPr>
          <a:lstStyle/>
          <a:p>
            <a:pPr marL="0" marR="0" lvl="0" indent="0" algn="l" rtl="0">
              <a:spcBef>
                <a:spcPts val="0"/>
              </a:spcBef>
              <a:spcAft>
                <a:spcPts val="0"/>
              </a:spcAft>
              <a:buNone/>
            </a:pPr>
            <a:r>
              <a:rPr lang="en-US" sz="1687" b="0" i="1" u="none" strike="noStrike" cap="none">
                <a:solidFill>
                  <a:schemeClr val="dk1"/>
                </a:solidFill>
                <a:latin typeface="Calibri"/>
                <a:ea typeface="Calibri"/>
                <a:cs typeface="Calibri"/>
                <a:sym typeface="Calibri"/>
              </a:rPr>
              <a:t>Prof. Denis Edwards in “The Francis Effect II”</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17"/>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rgbClr val="385623"/>
              </a:buClr>
              <a:buSzPts val="1400"/>
              <a:buFont typeface="Calibri"/>
              <a:buNone/>
            </a:pPr>
            <a:r>
              <a:rPr lang="en-US" b="1">
                <a:solidFill>
                  <a:srgbClr val="385623"/>
                </a:solidFill>
              </a:rPr>
              <a:t>CH 1 </a:t>
            </a:r>
            <a:endParaRPr/>
          </a:p>
          <a:p>
            <a:pPr marL="0" lvl="0" indent="0" algn="l" rtl="0">
              <a:lnSpc>
                <a:spcPct val="120000"/>
              </a:lnSpc>
              <a:spcBef>
                <a:spcPts val="0"/>
              </a:spcBef>
              <a:spcAft>
                <a:spcPts val="0"/>
              </a:spcAft>
              <a:buClr>
                <a:srgbClr val="385623"/>
              </a:buClr>
              <a:buSzPts val="1400"/>
              <a:buFont typeface="Arial"/>
              <a:buNone/>
            </a:pPr>
            <a:r>
              <a:rPr lang="en-US">
                <a:solidFill>
                  <a:srgbClr val="385623"/>
                </a:solidFill>
              </a:rPr>
              <a:t>(What is happening … ?)</a:t>
            </a:r>
            <a:endParaRPr/>
          </a:p>
        </p:txBody>
      </p:sp>
      <p:sp>
        <p:nvSpPr>
          <p:cNvPr id="159" name="Google Shape;159;p17"/>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3516"/>
              </a:spcBef>
              <a:spcAft>
                <a:spcPts val="0"/>
              </a:spcAft>
              <a:buClr>
                <a:schemeClr val="dk1"/>
              </a:buClr>
              <a:buSzPts val="3500"/>
              <a:buNone/>
            </a:pPr>
            <a:r>
              <a:rPr lang="en-US"/>
              <a:t>“The earth, our home, is beginning to look more and more like an immense pile of filth.” (n.21)</a:t>
            </a:r>
            <a:endParaRPr/>
          </a:p>
          <a:p>
            <a:pPr marL="0" lvl="0" indent="0" algn="l" rtl="0">
              <a:lnSpc>
                <a:spcPct val="90000"/>
              </a:lnSpc>
              <a:spcBef>
                <a:spcPts val="3516"/>
              </a:spcBef>
              <a:spcAft>
                <a:spcPts val="0"/>
              </a:spcAft>
              <a:buClr>
                <a:schemeClr val="dk1"/>
              </a:buClr>
              <a:buSzPts val="3500"/>
              <a:buNone/>
            </a:pPr>
            <a:r>
              <a:rPr lang="en-US"/>
              <a:t>“A true ecological approach </a:t>
            </a:r>
            <a:r>
              <a:rPr lang="en-US" i="1"/>
              <a:t>always</a:t>
            </a:r>
            <a:r>
              <a:rPr lang="en-US"/>
              <a:t> becomes a social approach; it must integrate questions of justice in debates on the environment, so as to hear </a:t>
            </a:r>
            <a:r>
              <a:rPr lang="en-US" i="1"/>
              <a:t>both the cry of the earth and the cry of the poor</a:t>
            </a:r>
            <a:r>
              <a:rPr lang="en-US"/>
              <a:t>.” (n.49)</a:t>
            </a:r>
            <a:endParaRPr/>
          </a:p>
          <a:p>
            <a:pPr marL="0" lvl="0" indent="0" algn="l" rtl="0">
              <a:lnSpc>
                <a:spcPct val="90000"/>
              </a:lnSpc>
              <a:spcBef>
                <a:spcPts val="3516"/>
              </a:spcBef>
              <a:spcAft>
                <a:spcPts val="0"/>
              </a:spcAft>
              <a:buClr>
                <a:schemeClr val="dk1"/>
              </a:buClr>
              <a:buSzPts val="3500"/>
              <a:buNone/>
            </a:pPr>
            <a:r>
              <a:rPr lang="en-US"/>
              <a:t>“Still less is there room for the globalisation of indifference.” (n.52)</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8"/>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rgbClr val="385623"/>
              </a:buClr>
              <a:buSzPts val="1400"/>
              <a:buFont typeface="Calibri"/>
              <a:buNone/>
            </a:pPr>
            <a:r>
              <a:rPr lang="en-US" b="1">
                <a:solidFill>
                  <a:srgbClr val="385623"/>
                </a:solidFill>
              </a:rPr>
              <a:t>CH 2 </a:t>
            </a:r>
            <a:endParaRPr/>
          </a:p>
          <a:p>
            <a:pPr marL="0" lvl="0" indent="0" algn="l" rtl="0">
              <a:lnSpc>
                <a:spcPct val="120000"/>
              </a:lnSpc>
              <a:spcBef>
                <a:spcPts val="0"/>
              </a:spcBef>
              <a:spcAft>
                <a:spcPts val="0"/>
              </a:spcAft>
              <a:buClr>
                <a:srgbClr val="385623"/>
              </a:buClr>
              <a:buSzPts val="1400"/>
              <a:buFont typeface="Arial"/>
              <a:buNone/>
            </a:pPr>
            <a:r>
              <a:rPr lang="en-US">
                <a:solidFill>
                  <a:srgbClr val="385623"/>
                </a:solidFill>
              </a:rPr>
              <a:t>(The Gospel of Creation)</a:t>
            </a:r>
            <a:endParaRPr/>
          </a:p>
        </p:txBody>
      </p:sp>
      <p:sp>
        <p:nvSpPr>
          <p:cNvPr id="165" name="Google Shape;165;p18"/>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3234"/>
              </a:spcBef>
              <a:spcAft>
                <a:spcPts val="0"/>
              </a:spcAft>
              <a:buClr>
                <a:schemeClr val="dk1"/>
              </a:buClr>
              <a:buSzPts val="3200"/>
              <a:buNone/>
            </a:pPr>
            <a:r>
              <a:rPr lang="en-US"/>
              <a:t>“Our mandate to have dominion over the earth (Gen 1:28) distorted.” (n.66)</a:t>
            </a:r>
            <a:endParaRPr/>
          </a:p>
          <a:p>
            <a:pPr marL="0" lvl="0" indent="0" algn="l" rtl="0">
              <a:lnSpc>
                <a:spcPct val="90000"/>
              </a:lnSpc>
              <a:spcBef>
                <a:spcPts val="3234"/>
              </a:spcBef>
              <a:spcAft>
                <a:spcPts val="0"/>
              </a:spcAft>
              <a:buClr>
                <a:schemeClr val="dk1"/>
              </a:buClr>
              <a:buSzPts val="3200"/>
              <a:buNone/>
            </a:pPr>
            <a:r>
              <a:rPr lang="en-US"/>
              <a:t>“Other living beings have a value of their own in God’s eyes.” (n.69)</a:t>
            </a:r>
            <a:endParaRPr/>
          </a:p>
          <a:p>
            <a:pPr marL="0" lvl="0" indent="0" algn="l" rtl="0">
              <a:lnSpc>
                <a:spcPct val="90000"/>
              </a:lnSpc>
              <a:spcBef>
                <a:spcPts val="3234"/>
              </a:spcBef>
              <a:spcAft>
                <a:spcPts val="0"/>
              </a:spcAft>
              <a:buClr>
                <a:schemeClr val="dk1"/>
              </a:buClr>
              <a:buSzPts val="3200"/>
              <a:buNone/>
            </a:pPr>
            <a:r>
              <a:rPr lang="en-US"/>
              <a:t>“Soil, water, mountains: everything is, as it were, a caress of God.” (n.84)</a:t>
            </a:r>
            <a:endParaRPr/>
          </a:p>
          <a:p>
            <a:pPr marL="0" lvl="0" indent="0" algn="l" rtl="0">
              <a:lnSpc>
                <a:spcPct val="90000"/>
              </a:lnSpc>
              <a:spcBef>
                <a:spcPts val="3234"/>
              </a:spcBef>
              <a:spcAft>
                <a:spcPts val="0"/>
              </a:spcAft>
              <a:buClr>
                <a:schemeClr val="dk1"/>
              </a:buClr>
              <a:buSzPts val="3200"/>
              <a:buNone/>
            </a:pPr>
            <a:r>
              <a:rPr lang="en-US"/>
              <a:t>“Peace, justice and the preservation of creation are three absolutely interconnected themes.” (n.92)</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9"/>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rgbClr val="385623"/>
              </a:buClr>
              <a:buSzPts val="1400"/>
              <a:buFont typeface="Calibri"/>
              <a:buNone/>
            </a:pPr>
            <a:r>
              <a:rPr lang="en-US" b="1">
                <a:solidFill>
                  <a:srgbClr val="385623"/>
                </a:solidFill>
              </a:rPr>
              <a:t>CH 3 </a:t>
            </a:r>
            <a:endParaRPr/>
          </a:p>
          <a:p>
            <a:pPr marL="0" lvl="0" indent="0" algn="l" rtl="0">
              <a:lnSpc>
                <a:spcPct val="120000"/>
              </a:lnSpc>
              <a:spcBef>
                <a:spcPts val="0"/>
              </a:spcBef>
              <a:spcAft>
                <a:spcPts val="0"/>
              </a:spcAft>
              <a:buClr>
                <a:srgbClr val="385623"/>
              </a:buClr>
              <a:buSzPts val="1400"/>
              <a:buFont typeface="Arial"/>
              <a:buNone/>
            </a:pPr>
            <a:r>
              <a:rPr lang="en-US">
                <a:solidFill>
                  <a:srgbClr val="385623"/>
                </a:solidFill>
              </a:rPr>
              <a:t>(Human roots … )</a:t>
            </a:r>
            <a:endParaRPr/>
          </a:p>
        </p:txBody>
      </p:sp>
      <p:sp>
        <p:nvSpPr>
          <p:cNvPr id="171" name="Google Shape;171;p19"/>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3234"/>
              </a:spcBef>
              <a:spcAft>
                <a:spcPts val="0"/>
              </a:spcAft>
              <a:buClr>
                <a:schemeClr val="dk1"/>
              </a:buClr>
              <a:buSzPts val="3200"/>
              <a:buNone/>
            </a:pPr>
            <a:r>
              <a:rPr lang="en-US"/>
              <a:t>“The technological paradigm has become so dominant.” (n.108)</a:t>
            </a:r>
            <a:endParaRPr/>
          </a:p>
          <a:p>
            <a:pPr marL="0" lvl="0" indent="0" algn="l" rtl="0">
              <a:lnSpc>
                <a:spcPct val="90000"/>
              </a:lnSpc>
              <a:spcBef>
                <a:spcPts val="3234"/>
              </a:spcBef>
              <a:spcAft>
                <a:spcPts val="0"/>
              </a:spcAft>
              <a:buClr>
                <a:schemeClr val="dk1"/>
              </a:buClr>
              <a:buSzPts val="3200"/>
              <a:buNone/>
            </a:pPr>
            <a:r>
              <a:rPr lang="en-US"/>
              <a:t>“When we fail to acknowledge as part of reality the worth of a poor person, a human embryo, a person with disabilities … it becomes difficult to hear the cry of nature itself; everything is connected.” (n.117)</a:t>
            </a:r>
            <a:endParaRPr/>
          </a:p>
          <a:p>
            <a:pPr marL="0" lvl="0" indent="0" algn="l" rtl="0">
              <a:lnSpc>
                <a:spcPct val="90000"/>
              </a:lnSpc>
              <a:spcBef>
                <a:spcPts val="3234"/>
              </a:spcBef>
              <a:spcAft>
                <a:spcPts val="0"/>
              </a:spcAft>
              <a:buClr>
                <a:schemeClr val="dk1"/>
              </a:buClr>
              <a:buSzPts val="3200"/>
              <a:buNone/>
            </a:pPr>
            <a:r>
              <a:rPr lang="en-US"/>
              <a:t>“It (is) easy to accept the idea of infinite or unlimited growth … based on the lie that there is an infinite supply of the earth’s goods.” (n.106)</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0"/>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rgbClr val="385623"/>
              </a:buClr>
              <a:buSzPts val="1400"/>
              <a:buFont typeface="Calibri"/>
              <a:buNone/>
            </a:pPr>
            <a:r>
              <a:rPr lang="en-US" b="1">
                <a:solidFill>
                  <a:srgbClr val="385623"/>
                </a:solidFill>
              </a:rPr>
              <a:t>CH 4 </a:t>
            </a:r>
            <a:endParaRPr/>
          </a:p>
          <a:p>
            <a:pPr marL="0" lvl="0" indent="0" algn="l" rtl="0">
              <a:lnSpc>
                <a:spcPct val="120000"/>
              </a:lnSpc>
              <a:spcBef>
                <a:spcPts val="0"/>
              </a:spcBef>
              <a:spcAft>
                <a:spcPts val="0"/>
              </a:spcAft>
              <a:buClr>
                <a:srgbClr val="385623"/>
              </a:buClr>
              <a:buSzPts val="1400"/>
              <a:buFont typeface="Arial"/>
              <a:buNone/>
            </a:pPr>
            <a:r>
              <a:rPr lang="en-US">
                <a:solidFill>
                  <a:srgbClr val="385623"/>
                </a:solidFill>
              </a:rPr>
              <a:t>(Integral Ecology)</a:t>
            </a:r>
            <a:endParaRPr/>
          </a:p>
        </p:txBody>
      </p:sp>
      <p:sp>
        <p:nvSpPr>
          <p:cNvPr id="177" name="Google Shape;177;p20"/>
          <p:cNvSpPr txBox="1">
            <a:spLocks noGrp="1"/>
          </p:cNvSpPr>
          <p:nvPr>
            <p:ph type="body" idx="1"/>
          </p:nvPr>
        </p:nvSpPr>
        <p:spPr>
          <a:xfrm>
            <a:off x="415599" y="1796006"/>
            <a:ext cx="10782487" cy="4375547"/>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chemeClr val="dk1"/>
              </a:buClr>
              <a:buSzPts val="3200"/>
              <a:buNone/>
            </a:pPr>
            <a:r>
              <a:rPr lang="en-US" sz="3200"/>
              <a:t>“We are faced not with two separate crises, one environmental and the other social, but rather with one complex crisis which is both social and environmental.” (n.139)</a:t>
            </a:r>
            <a:endParaRPr sz="3200"/>
          </a:p>
          <a:p>
            <a:pPr marL="0" lvl="0" indent="0" algn="l" rtl="0">
              <a:lnSpc>
                <a:spcPct val="90000"/>
              </a:lnSpc>
              <a:spcBef>
                <a:spcPts val="0"/>
              </a:spcBef>
              <a:spcAft>
                <a:spcPts val="0"/>
              </a:spcAft>
              <a:buClr>
                <a:schemeClr val="dk1"/>
              </a:buClr>
              <a:buSzPts val="3200"/>
              <a:buNone/>
            </a:pPr>
            <a:endParaRPr sz="3200"/>
          </a:p>
          <a:p>
            <a:pPr marL="0" lvl="0" indent="0" algn="l" rtl="0">
              <a:lnSpc>
                <a:spcPct val="90000"/>
              </a:lnSpc>
              <a:spcBef>
                <a:spcPts val="0"/>
              </a:spcBef>
              <a:spcAft>
                <a:spcPts val="0"/>
              </a:spcAft>
              <a:buClr>
                <a:schemeClr val="dk1"/>
              </a:buClr>
              <a:buSzPts val="3200"/>
              <a:buNone/>
            </a:pPr>
            <a:r>
              <a:rPr lang="en-US" sz="3200"/>
              <a:t>“The environment … is on loan to each generation, which must then hand it on to the next.” (n.159)</a:t>
            </a:r>
            <a:endParaRPr sz="3200"/>
          </a:p>
          <a:p>
            <a:pPr marL="0" lvl="0" indent="0" algn="l" rtl="0">
              <a:lnSpc>
                <a:spcPct val="90000"/>
              </a:lnSpc>
              <a:spcBef>
                <a:spcPts val="0"/>
              </a:spcBef>
              <a:spcAft>
                <a:spcPts val="0"/>
              </a:spcAft>
              <a:buClr>
                <a:schemeClr val="dk1"/>
              </a:buClr>
              <a:buSzPts val="3200"/>
              <a:buNone/>
            </a:pPr>
            <a:endParaRPr sz="3200"/>
          </a:p>
          <a:p>
            <a:pPr marL="0" lvl="0" indent="0" algn="l" rtl="0">
              <a:lnSpc>
                <a:spcPct val="90000"/>
              </a:lnSpc>
              <a:spcBef>
                <a:spcPts val="0"/>
              </a:spcBef>
              <a:spcAft>
                <a:spcPts val="0"/>
              </a:spcAft>
              <a:buClr>
                <a:schemeClr val="dk1"/>
              </a:buClr>
              <a:buSzPts val="3200"/>
              <a:buNone/>
            </a:pPr>
            <a:r>
              <a:rPr lang="en-US" sz="3200"/>
              <a:t>“What need does the earth have of us?” (n.160)</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rgbClr val="385623"/>
              </a:buClr>
              <a:buSzPts val="1400"/>
              <a:buFont typeface="Calibri"/>
              <a:buNone/>
            </a:pPr>
            <a:r>
              <a:rPr lang="en-US" b="1">
                <a:solidFill>
                  <a:srgbClr val="385623"/>
                </a:solidFill>
              </a:rPr>
              <a:t>CH 5 </a:t>
            </a:r>
            <a:endParaRPr/>
          </a:p>
          <a:p>
            <a:pPr marL="0" lvl="0" indent="0" algn="l" rtl="0">
              <a:lnSpc>
                <a:spcPct val="120000"/>
              </a:lnSpc>
              <a:spcBef>
                <a:spcPts val="0"/>
              </a:spcBef>
              <a:spcAft>
                <a:spcPts val="0"/>
              </a:spcAft>
              <a:buClr>
                <a:srgbClr val="385623"/>
              </a:buClr>
              <a:buSzPts val="1400"/>
              <a:buFont typeface="Arial"/>
              <a:buNone/>
            </a:pPr>
            <a:r>
              <a:rPr lang="en-US">
                <a:solidFill>
                  <a:srgbClr val="385623"/>
                </a:solidFill>
              </a:rPr>
              <a:t>(Action)</a:t>
            </a:r>
            <a:endParaRPr/>
          </a:p>
        </p:txBody>
      </p:sp>
      <p:sp>
        <p:nvSpPr>
          <p:cNvPr id="183" name="Google Shape;183;p2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chemeClr val="dk1"/>
              </a:buClr>
              <a:buSzPts val="3200"/>
              <a:buNone/>
            </a:pPr>
            <a:r>
              <a:rPr lang="en-US" sz="3200"/>
              <a:t>“There is urgent need for politics and economics to enter into frank dialogue in the service of life.” (n.189)</a:t>
            </a:r>
            <a:endParaRPr sz="3200"/>
          </a:p>
          <a:p>
            <a:pPr marL="0" lvl="0" indent="0" algn="l" rtl="0">
              <a:lnSpc>
                <a:spcPct val="90000"/>
              </a:lnSpc>
              <a:spcBef>
                <a:spcPts val="0"/>
              </a:spcBef>
              <a:spcAft>
                <a:spcPts val="0"/>
              </a:spcAft>
              <a:buClr>
                <a:schemeClr val="dk1"/>
              </a:buClr>
              <a:buSzPts val="3200"/>
              <a:buNone/>
            </a:pPr>
            <a:endParaRPr sz="3200"/>
          </a:p>
          <a:p>
            <a:pPr marL="0" lvl="0" indent="0" algn="l" rtl="0">
              <a:lnSpc>
                <a:spcPct val="90000"/>
              </a:lnSpc>
              <a:spcBef>
                <a:spcPts val="0"/>
              </a:spcBef>
              <a:spcAft>
                <a:spcPts val="0"/>
              </a:spcAft>
              <a:buClr>
                <a:schemeClr val="dk1"/>
              </a:buClr>
              <a:buSzPts val="3200"/>
              <a:buNone/>
            </a:pPr>
            <a:r>
              <a:rPr lang="en-US" sz="3200"/>
              <a:t>“Religions to dialogue among themselves … dialogue among the various sciences is likewise needed … open and respectful dialogue is also needed between the various ecological movements … dialogue which demands patience, self-discipline and generosity.” (n.201)</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2"/>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rgbClr val="385623"/>
              </a:buClr>
              <a:buSzPts val="1400"/>
              <a:buFont typeface="Calibri"/>
              <a:buNone/>
            </a:pPr>
            <a:r>
              <a:rPr lang="en-US" b="1">
                <a:solidFill>
                  <a:srgbClr val="385623"/>
                </a:solidFill>
              </a:rPr>
              <a:t>CH 6</a:t>
            </a:r>
            <a:endParaRPr/>
          </a:p>
          <a:p>
            <a:pPr marL="0" lvl="0" indent="0" algn="l" rtl="0">
              <a:lnSpc>
                <a:spcPct val="120000"/>
              </a:lnSpc>
              <a:spcBef>
                <a:spcPts val="0"/>
              </a:spcBef>
              <a:spcAft>
                <a:spcPts val="0"/>
              </a:spcAft>
              <a:buClr>
                <a:srgbClr val="385623"/>
              </a:buClr>
              <a:buSzPts val="1400"/>
              <a:buFont typeface="Arial"/>
              <a:buNone/>
            </a:pPr>
            <a:r>
              <a:rPr lang="en-US">
                <a:solidFill>
                  <a:srgbClr val="385623"/>
                </a:solidFill>
              </a:rPr>
              <a:t>(Ecological education … )</a:t>
            </a:r>
            <a:endParaRPr/>
          </a:p>
        </p:txBody>
      </p:sp>
      <p:sp>
        <p:nvSpPr>
          <p:cNvPr id="189" name="Google Shape;189;p22"/>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chemeClr val="dk1"/>
              </a:buClr>
              <a:buSzPts val="3200"/>
              <a:buNone/>
            </a:pPr>
            <a:r>
              <a:rPr lang="en-US" sz="3200"/>
              <a:t>“Purchasing is always a moral - and not simply economic - act.” (n.206)</a:t>
            </a:r>
            <a:endParaRPr sz="3200"/>
          </a:p>
          <a:p>
            <a:pPr marL="0" lvl="0" indent="0" algn="l" rtl="0">
              <a:lnSpc>
                <a:spcPct val="90000"/>
              </a:lnSpc>
              <a:spcBef>
                <a:spcPts val="0"/>
              </a:spcBef>
              <a:spcAft>
                <a:spcPts val="0"/>
              </a:spcAft>
              <a:buClr>
                <a:schemeClr val="dk1"/>
              </a:buClr>
              <a:buSzPts val="3200"/>
              <a:buNone/>
            </a:pPr>
            <a:endParaRPr sz="3200"/>
          </a:p>
          <a:p>
            <a:pPr marL="0" lvl="0" indent="0" algn="l" rtl="0">
              <a:lnSpc>
                <a:spcPct val="90000"/>
              </a:lnSpc>
              <a:spcBef>
                <a:spcPts val="0"/>
              </a:spcBef>
              <a:spcAft>
                <a:spcPts val="0"/>
              </a:spcAft>
              <a:buClr>
                <a:schemeClr val="dk1"/>
              </a:buClr>
              <a:buSzPts val="3200"/>
              <a:buNone/>
            </a:pPr>
            <a:r>
              <a:rPr lang="en-US" sz="3200"/>
              <a:t>“Environmental education … needs educators capable of developing an ethics of ecology.” (n.210)</a:t>
            </a:r>
            <a:endParaRPr sz="3200"/>
          </a:p>
          <a:p>
            <a:pPr marL="0" lvl="0" indent="0" algn="l" rtl="0">
              <a:lnSpc>
                <a:spcPct val="90000"/>
              </a:lnSpc>
              <a:spcBef>
                <a:spcPts val="0"/>
              </a:spcBef>
              <a:spcAft>
                <a:spcPts val="0"/>
              </a:spcAft>
              <a:buClr>
                <a:schemeClr val="dk1"/>
              </a:buClr>
              <a:buSzPts val="3200"/>
              <a:buNone/>
            </a:pPr>
            <a:endParaRPr sz="3200"/>
          </a:p>
          <a:p>
            <a:pPr marL="0" lvl="0" indent="0" algn="l" rtl="0">
              <a:lnSpc>
                <a:spcPct val="90000"/>
              </a:lnSpc>
              <a:spcBef>
                <a:spcPts val="0"/>
              </a:spcBef>
              <a:spcAft>
                <a:spcPts val="0"/>
              </a:spcAft>
              <a:buClr>
                <a:schemeClr val="dk1"/>
              </a:buClr>
              <a:buSzPts val="3200"/>
              <a:buNone/>
            </a:pPr>
            <a:r>
              <a:rPr lang="en-US" sz="3200"/>
              <a:t>“Care for creation through little daily actions.” (n.211)</a:t>
            </a:r>
            <a:endParaRPr sz="3200"/>
          </a:p>
          <a:p>
            <a:pPr marL="0" lvl="0" indent="0" algn="l" rtl="0">
              <a:lnSpc>
                <a:spcPct val="90000"/>
              </a:lnSpc>
              <a:spcBef>
                <a:spcPts val="0"/>
              </a:spcBef>
              <a:spcAft>
                <a:spcPts val="0"/>
              </a:spcAft>
              <a:buClr>
                <a:schemeClr val="dk1"/>
              </a:buClr>
              <a:buSzPts val="3200"/>
              <a:buNone/>
            </a:pPr>
            <a:endParaRPr sz="3200"/>
          </a:p>
          <a:p>
            <a:pPr marL="0" lvl="0" indent="0" algn="l" rtl="0">
              <a:lnSpc>
                <a:spcPct val="90000"/>
              </a:lnSpc>
              <a:spcBef>
                <a:spcPts val="0"/>
              </a:spcBef>
              <a:spcAft>
                <a:spcPts val="0"/>
              </a:spcAft>
              <a:buClr>
                <a:schemeClr val="dk1"/>
              </a:buClr>
              <a:buSzPts val="3200"/>
              <a:buNone/>
            </a:pPr>
            <a:r>
              <a:rPr lang="en-US" sz="3200"/>
              <a:t>Gratitude (eg n.220)</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3"/>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rgbClr val="385623"/>
              </a:buClr>
              <a:buSzPts val="1400"/>
              <a:buFont typeface="Calibri"/>
              <a:buNone/>
            </a:pPr>
            <a:r>
              <a:rPr lang="en-US" b="1">
                <a:solidFill>
                  <a:srgbClr val="385623"/>
                </a:solidFill>
              </a:rPr>
              <a:t>“Little Daily Actions”</a:t>
            </a:r>
            <a:endParaRPr/>
          </a:p>
        </p:txBody>
      </p:sp>
      <p:sp>
        <p:nvSpPr>
          <p:cNvPr id="195" name="Google Shape;195;p23"/>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ctr" anchorCtr="0">
            <a:noAutofit/>
          </a:bodyPr>
          <a:lstStyle/>
          <a:p>
            <a:pPr marL="609585" lvl="0" indent="-563023" algn="l" rtl="0">
              <a:lnSpc>
                <a:spcPct val="90000"/>
              </a:lnSpc>
              <a:spcBef>
                <a:spcPts val="0"/>
              </a:spcBef>
              <a:spcAft>
                <a:spcPts val="0"/>
              </a:spcAft>
              <a:buClr>
                <a:schemeClr val="dk1"/>
              </a:buClr>
              <a:buSzPts val="3600"/>
              <a:buChar char="•"/>
            </a:pPr>
            <a:r>
              <a:rPr lang="en-US" sz="3600"/>
              <a:t>Individually / Collectively</a:t>
            </a:r>
            <a:endParaRPr sz="3600"/>
          </a:p>
          <a:p>
            <a:pPr marL="186262" lvl="0" indent="0" algn="l" rtl="0">
              <a:lnSpc>
                <a:spcPct val="90000"/>
              </a:lnSpc>
              <a:spcBef>
                <a:spcPts val="0"/>
              </a:spcBef>
              <a:spcAft>
                <a:spcPts val="0"/>
              </a:spcAft>
              <a:buClr>
                <a:schemeClr val="dk1"/>
              </a:buClr>
              <a:buSzPts val="1400"/>
              <a:buNone/>
            </a:pPr>
            <a:endParaRPr sz="3600"/>
          </a:p>
          <a:p>
            <a:pPr marL="609585" lvl="0" indent="-563023" algn="l" rtl="0">
              <a:lnSpc>
                <a:spcPct val="90000"/>
              </a:lnSpc>
              <a:spcBef>
                <a:spcPts val="0"/>
              </a:spcBef>
              <a:spcAft>
                <a:spcPts val="0"/>
              </a:spcAft>
              <a:buClr>
                <a:schemeClr val="dk1"/>
              </a:buClr>
              <a:buSzPts val="3600"/>
              <a:buChar char="•"/>
            </a:pPr>
            <a:r>
              <a:rPr lang="en-US" sz="3600"/>
              <a:t>At Home / At School</a:t>
            </a:r>
            <a:endParaRPr sz="36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4"/>
          <p:cNvSpPr txBox="1"/>
          <p:nvPr/>
        </p:nvSpPr>
        <p:spPr>
          <a:xfrm>
            <a:off x="2730283" y="384367"/>
            <a:ext cx="6731435" cy="763600"/>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Clr>
                <a:srgbClr val="385623"/>
              </a:buClr>
              <a:buSzPts val="4267"/>
              <a:buFont typeface="Calibri"/>
              <a:buNone/>
            </a:pPr>
            <a:r>
              <a:rPr lang="en-US" sz="4267" b="1" i="0" u="none" strike="noStrike" cap="none">
                <a:solidFill>
                  <a:srgbClr val="385623"/>
                </a:solidFill>
                <a:latin typeface="Calibri"/>
                <a:ea typeface="Calibri"/>
                <a:cs typeface="Calibri"/>
                <a:sym typeface="Calibri"/>
              </a:rPr>
              <a:t>The Bishops Statement</a:t>
            </a:r>
            <a:endParaRPr sz="4267" b="1" i="0" u="none" strike="noStrike" cap="none">
              <a:solidFill>
                <a:srgbClr val="385623"/>
              </a:solidFill>
              <a:latin typeface="Calibri"/>
              <a:ea typeface="Calibri"/>
              <a:cs typeface="Calibri"/>
              <a:sym typeface="Calibri"/>
            </a:endParaRPr>
          </a:p>
        </p:txBody>
      </p:sp>
      <p:pic>
        <p:nvPicPr>
          <p:cNvPr id="201" name="Google Shape;201;p24"/>
          <p:cNvPicPr preferRelativeResize="0"/>
          <p:nvPr/>
        </p:nvPicPr>
        <p:blipFill rotWithShape="1">
          <a:blip r:embed="rId3">
            <a:alphaModFix/>
          </a:blip>
          <a:srcRect/>
          <a:stretch/>
        </p:blipFill>
        <p:spPr>
          <a:xfrm>
            <a:off x="0" y="2675373"/>
            <a:ext cx="14633117" cy="1809040"/>
          </a:xfrm>
          <a:prstGeom prst="rect">
            <a:avLst/>
          </a:prstGeom>
          <a:noFill/>
          <a:ln>
            <a:noFill/>
          </a:ln>
        </p:spPr>
      </p:pic>
      <p:sp>
        <p:nvSpPr>
          <p:cNvPr id="202" name="Google Shape;202;p24"/>
          <p:cNvSpPr txBox="1"/>
          <p:nvPr/>
        </p:nvSpPr>
        <p:spPr>
          <a:xfrm>
            <a:off x="415600" y="1302293"/>
            <a:ext cx="11360800" cy="4555200"/>
          </a:xfrm>
          <a:prstGeom prst="rect">
            <a:avLst/>
          </a:prstGeom>
          <a:noFill/>
          <a:ln>
            <a:noFill/>
          </a:ln>
        </p:spPr>
        <p:txBody>
          <a:bodyPr spcFirstLastPara="1" wrap="square" lIns="121900" tIns="121900" rIns="121900" bIns="121900" anchor="ctr" anchorCtr="0">
            <a:noAutofit/>
          </a:bodyPr>
          <a:lstStyle/>
          <a:p>
            <a:pPr marL="0" marR="0" lvl="0" indent="0" algn="l" rtl="0">
              <a:lnSpc>
                <a:spcPct val="90000"/>
              </a:lnSpc>
              <a:spcBef>
                <a:spcPts val="1000"/>
              </a:spcBef>
              <a:spcAft>
                <a:spcPts val="0"/>
              </a:spcAft>
              <a:buClr>
                <a:schemeClr val="dk1"/>
              </a:buClr>
              <a:buSzPts val="3200"/>
              <a:buFont typeface="Arial"/>
              <a:buNone/>
            </a:pPr>
            <a:endParaRPr sz="3200" b="0" i="0" u="none" strike="noStrike" cap="none" dirty="0">
              <a:solidFill>
                <a:srgbClr val="000000"/>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3200"/>
              <a:buFont typeface="Arial"/>
              <a:buNone/>
            </a:pPr>
            <a:endParaRPr sz="3200" b="0" i="0" u="none" strike="noStrike" cap="none" dirty="0">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3200"/>
              <a:buFont typeface="Arial"/>
              <a:buNone/>
            </a:pPr>
            <a:endParaRPr sz="3200" b="0" i="0" u="none" strike="noStrike" cap="none" dirty="0">
              <a:solidFill>
                <a:srgbClr val="000000"/>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3200"/>
              <a:buFont typeface="Arial"/>
              <a:buNone/>
            </a:pPr>
            <a:endParaRPr sz="3200" b="0" i="0" u="none" strike="noStrike" cap="none" dirty="0">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3200"/>
              <a:buFont typeface="Arial"/>
              <a:buNone/>
            </a:pPr>
            <a:endParaRPr sz="3200" b="0" i="0" u="none" strike="noStrike" cap="none" dirty="0">
              <a:solidFill>
                <a:srgbClr val="000000"/>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3200"/>
              <a:buFont typeface="Arial"/>
              <a:buNone/>
            </a:pPr>
            <a:endParaRPr sz="3200" b="0" i="0" u="none" strike="noStrike" cap="none" dirty="0">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3200"/>
              <a:buFont typeface="Arial"/>
              <a:buNone/>
            </a:pPr>
            <a:endParaRPr sz="3200" b="0" i="0" u="none" strike="noStrike" cap="none" dirty="0">
              <a:solidFill>
                <a:srgbClr val="000000"/>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3200"/>
              <a:buFont typeface="Arial"/>
              <a:buNone/>
            </a:pPr>
            <a:endParaRPr sz="3200" b="0" i="0" u="none" strike="noStrike" cap="none" dirty="0">
              <a:solidFill>
                <a:schemeClr val="dk1"/>
              </a:solidFill>
              <a:latin typeface="Calibri"/>
              <a:ea typeface="Calibri"/>
              <a:cs typeface="Calibri"/>
              <a:sym typeface="Calibri"/>
            </a:endParaRPr>
          </a:p>
          <a:p>
            <a:pPr marL="0" marR="0" lvl="0" indent="0" algn="ctr" rtl="0">
              <a:lnSpc>
                <a:spcPct val="90000"/>
              </a:lnSpc>
              <a:spcBef>
                <a:spcPts val="1000"/>
              </a:spcBef>
              <a:spcAft>
                <a:spcPts val="0"/>
              </a:spcAft>
              <a:buClr>
                <a:schemeClr val="dk1"/>
              </a:buClr>
              <a:buSzPts val="2800"/>
              <a:buFont typeface="Arial"/>
              <a:buNone/>
            </a:pPr>
            <a:r>
              <a:rPr lang="en-US" sz="2800" b="0" i="0" u="sng" strike="noStrike" cap="none" dirty="0">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https://www.youtube.com/watch?v=P4C26IKIH6k</a:t>
            </a:r>
            <a:r>
              <a:rPr lang="en-US" sz="2800" b="0" i="0" u="none" strike="noStrike" cap="none" dirty="0">
                <a:solidFill>
                  <a:schemeClr val="dk1"/>
                </a:solidFill>
                <a:latin typeface="Calibri"/>
                <a:ea typeface="Calibri"/>
                <a:cs typeface="Calibri"/>
                <a:sym typeface="Calibri"/>
              </a:rPr>
              <a:t> </a:t>
            </a:r>
            <a:endParaRPr dirty="0"/>
          </a:p>
          <a:p>
            <a:pPr marL="0" marR="0" lvl="0" indent="0" algn="ctr" rtl="0">
              <a:lnSpc>
                <a:spcPct val="90000"/>
              </a:lnSpc>
              <a:spcBef>
                <a:spcPts val="1000"/>
              </a:spcBef>
              <a:spcAft>
                <a:spcPts val="0"/>
              </a:spcAft>
              <a:buClr>
                <a:schemeClr val="dk1"/>
              </a:buClr>
              <a:buSzPts val="3200"/>
              <a:buFont typeface="Arial"/>
              <a:buNone/>
            </a:pPr>
            <a:endParaRPr sz="32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8"/>
          <p:cNvSpPr txBox="1">
            <a:spLocks noGrp="1"/>
          </p:cNvSpPr>
          <p:nvPr>
            <p:ph type="title"/>
          </p:nvPr>
        </p:nvSpPr>
        <p:spPr>
          <a:xfrm>
            <a:off x="2730283" y="384367"/>
            <a:ext cx="6731435" cy="763600"/>
          </a:xfrm>
          <a:prstGeom prst="rect">
            <a:avLst/>
          </a:prstGeom>
          <a:noFill/>
          <a:ln>
            <a:noFill/>
          </a:ln>
        </p:spPr>
        <p:txBody>
          <a:bodyPr spcFirstLastPara="1" wrap="square" lIns="121900" tIns="121900" rIns="121900" bIns="121900" anchor="ctr" anchorCtr="0">
            <a:noAutofit/>
          </a:bodyPr>
          <a:lstStyle/>
          <a:p>
            <a:pPr marL="0" lvl="0" indent="0" algn="ctr" rtl="0">
              <a:lnSpc>
                <a:spcPct val="90000"/>
              </a:lnSpc>
              <a:spcBef>
                <a:spcPts val="0"/>
              </a:spcBef>
              <a:spcAft>
                <a:spcPts val="0"/>
              </a:spcAft>
              <a:buClr>
                <a:srgbClr val="385623"/>
              </a:buClr>
              <a:buSzPts val="1400"/>
              <a:buFont typeface="Calibri"/>
              <a:buNone/>
            </a:pPr>
            <a:r>
              <a:rPr lang="en-US" sz="4267" b="1">
                <a:solidFill>
                  <a:srgbClr val="385623"/>
                </a:solidFill>
              </a:rPr>
              <a:t>Laudato Si – A History</a:t>
            </a:r>
            <a:endParaRPr sz="4267" b="1">
              <a:solidFill>
                <a:srgbClr val="385623"/>
              </a:solidFill>
            </a:endParaRPr>
          </a:p>
        </p:txBody>
      </p:sp>
      <p:sp>
        <p:nvSpPr>
          <p:cNvPr id="226" name="Google Shape;226;p28"/>
          <p:cNvSpPr txBox="1">
            <a:spLocks noGrp="1"/>
          </p:cNvSpPr>
          <p:nvPr>
            <p:ph type="body" idx="1"/>
          </p:nvPr>
        </p:nvSpPr>
        <p:spPr>
          <a:xfrm>
            <a:off x="415600" y="3788227"/>
            <a:ext cx="11360800" cy="4195972"/>
          </a:xfrm>
          <a:prstGeom prst="rect">
            <a:avLst/>
          </a:prstGeom>
          <a:noFill/>
          <a:ln>
            <a:noFill/>
          </a:ln>
        </p:spPr>
        <p:txBody>
          <a:bodyPr spcFirstLastPara="1" wrap="square" lIns="121900" tIns="121900" rIns="121900" bIns="121900" anchor="ctr" anchorCtr="0">
            <a:noAutofit/>
          </a:bodyPr>
          <a:lstStyle/>
          <a:p>
            <a:pPr marL="186262" lvl="0" indent="0" algn="just" rtl="0">
              <a:lnSpc>
                <a:spcPct val="150000"/>
              </a:lnSpc>
              <a:spcBef>
                <a:spcPts val="0"/>
              </a:spcBef>
              <a:spcAft>
                <a:spcPts val="0"/>
              </a:spcAft>
              <a:buClr>
                <a:schemeClr val="dk1"/>
              </a:buClr>
              <a:buSzPts val="1400"/>
              <a:buNone/>
            </a:pPr>
            <a:r>
              <a:rPr lang="en-US" sz="2933"/>
              <a:t>Laudato Si encyclical (2015) </a:t>
            </a:r>
            <a:endParaRPr/>
          </a:p>
          <a:p>
            <a:pPr marL="186262" lvl="0" indent="0" algn="just" rtl="0">
              <a:lnSpc>
                <a:spcPct val="150000"/>
              </a:lnSpc>
              <a:spcBef>
                <a:spcPts val="0"/>
              </a:spcBef>
              <a:spcAft>
                <a:spcPts val="0"/>
              </a:spcAft>
              <a:buClr>
                <a:schemeClr val="dk1"/>
              </a:buClr>
              <a:buSzPts val="1400"/>
              <a:buNone/>
            </a:pPr>
            <a:r>
              <a:rPr lang="en-US" sz="2933"/>
              <a:t>Laudato Si Week (May 2016, 2020, 2021)</a:t>
            </a:r>
            <a:endParaRPr/>
          </a:p>
          <a:p>
            <a:pPr marL="186262" lvl="0" indent="0" algn="just" rtl="0">
              <a:lnSpc>
                <a:spcPct val="150000"/>
              </a:lnSpc>
              <a:spcBef>
                <a:spcPts val="0"/>
              </a:spcBef>
              <a:spcAft>
                <a:spcPts val="0"/>
              </a:spcAft>
              <a:buClr>
                <a:schemeClr val="dk1"/>
              </a:buClr>
              <a:buSzPts val="1400"/>
              <a:buNone/>
            </a:pPr>
            <a:r>
              <a:rPr lang="en-US" sz="2933"/>
              <a:t>Season of Creation (Sept 1 to Oct 4)</a:t>
            </a:r>
            <a:endParaRPr/>
          </a:p>
          <a:p>
            <a:pPr marL="186262" lvl="0" indent="0" algn="just" rtl="0">
              <a:lnSpc>
                <a:spcPct val="150000"/>
              </a:lnSpc>
              <a:spcBef>
                <a:spcPts val="0"/>
              </a:spcBef>
              <a:spcAft>
                <a:spcPts val="0"/>
              </a:spcAft>
              <a:buClr>
                <a:schemeClr val="dk1"/>
              </a:buClr>
              <a:buSzPts val="1400"/>
              <a:buNone/>
            </a:pPr>
            <a:r>
              <a:rPr lang="en-US" sz="2933"/>
              <a:t>Laudato Si Anniversary Year (concluded May 2021)</a:t>
            </a:r>
            <a:endParaRPr/>
          </a:p>
          <a:p>
            <a:pPr marL="186262" lvl="0" indent="0" algn="just" rtl="0">
              <a:lnSpc>
                <a:spcPct val="150000"/>
              </a:lnSpc>
              <a:spcBef>
                <a:spcPts val="0"/>
              </a:spcBef>
              <a:spcAft>
                <a:spcPts val="0"/>
              </a:spcAft>
              <a:buClr>
                <a:schemeClr val="dk1"/>
              </a:buClr>
              <a:buSzPts val="1400"/>
              <a:buNone/>
            </a:pPr>
            <a:r>
              <a:rPr lang="en-US" sz="2933"/>
              <a:t>Laudato Si website (laudatosi.org)</a:t>
            </a:r>
            <a:endParaRPr sz="2933"/>
          </a:p>
          <a:p>
            <a:pPr marL="186262" lvl="0" indent="0" algn="just" rtl="0">
              <a:lnSpc>
                <a:spcPct val="150000"/>
              </a:lnSpc>
              <a:spcBef>
                <a:spcPts val="0"/>
              </a:spcBef>
              <a:spcAft>
                <a:spcPts val="0"/>
              </a:spcAft>
              <a:buClr>
                <a:schemeClr val="dk1"/>
              </a:buClr>
              <a:buSzPts val="1400"/>
              <a:buNone/>
            </a:pPr>
            <a:r>
              <a:rPr lang="en-US" sz="2933" b="1"/>
              <a:t>Laudato Si Goals </a:t>
            </a:r>
            <a:r>
              <a:rPr lang="en-US" sz="2933"/>
              <a:t>(7 sectors; 7 years)</a:t>
            </a:r>
            <a:endParaRPr/>
          </a:p>
          <a:p>
            <a:pPr marL="186262" lvl="0" indent="0" algn="just" rtl="0">
              <a:lnSpc>
                <a:spcPct val="150000"/>
              </a:lnSpc>
              <a:spcBef>
                <a:spcPts val="0"/>
              </a:spcBef>
              <a:spcAft>
                <a:spcPts val="0"/>
              </a:spcAft>
              <a:buClr>
                <a:schemeClr val="dk1"/>
              </a:buClr>
              <a:buSzPts val="1400"/>
              <a:buNone/>
            </a:pPr>
            <a:r>
              <a:rPr lang="en-US" sz="2933" b="1"/>
              <a:t>Laudato Si Action Platform </a:t>
            </a:r>
            <a:endParaRPr/>
          </a:p>
          <a:p>
            <a:pPr marL="186262" lvl="0" indent="0" algn="just" rtl="0">
              <a:lnSpc>
                <a:spcPct val="150000"/>
              </a:lnSpc>
              <a:spcBef>
                <a:spcPts val="0"/>
              </a:spcBef>
              <a:spcAft>
                <a:spcPts val="0"/>
              </a:spcAft>
              <a:buClr>
                <a:schemeClr val="dk1"/>
              </a:buClr>
              <a:buSzPts val="1400"/>
              <a:buNone/>
            </a:pPr>
            <a:r>
              <a:rPr lang="en-US" sz="2933"/>
              <a:t>Laudato Si Movement</a:t>
            </a:r>
            <a:endParaRPr/>
          </a:p>
          <a:p>
            <a:pPr marL="0" lvl="0" indent="0" algn="l" rtl="0">
              <a:lnSpc>
                <a:spcPct val="90000"/>
              </a:lnSpc>
              <a:spcBef>
                <a:spcPts val="0"/>
              </a:spcBef>
              <a:spcAft>
                <a:spcPts val="0"/>
              </a:spcAft>
              <a:buClr>
                <a:schemeClr val="dk1"/>
              </a:buClr>
              <a:buSzPts val="1400"/>
              <a:buNone/>
            </a:pPr>
            <a:endParaRPr sz="3200"/>
          </a:p>
          <a:p>
            <a:pPr marL="0" lvl="0" indent="0" algn="l" rtl="0">
              <a:lnSpc>
                <a:spcPct val="90000"/>
              </a:lnSpc>
              <a:spcBef>
                <a:spcPts val="0"/>
              </a:spcBef>
              <a:spcAft>
                <a:spcPts val="0"/>
              </a:spcAft>
              <a:buClr>
                <a:schemeClr val="dk1"/>
              </a:buClr>
              <a:buSzPts val="1400"/>
              <a:buNone/>
            </a:pPr>
            <a:endParaRPr sz="3200">
              <a:solidFill>
                <a:srgbClr val="000000"/>
              </a:solidFill>
            </a:endParaRPr>
          </a:p>
          <a:p>
            <a:pPr marL="0" lvl="0" indent="0" algn="l" rtl="0">
              <a:lnSpc>
                <a:spcPct val="90000"/>
              </a:lnSpc>
              <a:spcBef>
                <a:spcPts val="0"/>
              </a:spcBef>
              <a:spcAft>
                <a:spcPts val="0"/>
              </a:spcAft>
              <a:buClr>
                <a:schemeClr val="dk1"/>
              </a:buClr>
              <a:buSzPts val="1400"/>
              <a:buNone/>
            </a:pPr>
            <a:endParaRPr sz="3200"/>
          </a:p>
          <a:p>
            <a:pPr marL="0" lvl="0" indent="0" algn="l" rtl="0">
              <a:lnSpc>
                <a:spcPct val="90000"/>
              </a:lnSpc>
              <a:spcBef>
                <a:spcPts val="0"/>
              </a:spcBef>
              <a:spcAft>
                <a:spcPts val="0"/>
              </a:spcAft>
              <a:buClr>
                <a:schemeClr val="dk1"/>
              </a:buClr>
              <a:buSzPts val="1400"/>
              <a:buNone/>
            </a:pPr>
            <a:endParaRPr sz="3200">
              <a:solidFill>
                <a:srgbClr val="000000"/>
              </a:solidFill>
            </a:endParaRPr>
          </a:p>
          <a:p>
            <a:pPr marL="0" lvl="0" indent="0" algn="l" rtl="0">
              <a:lnSpc>
                <a:spcPct val="90000"/>
              </a:lnSpc>
              <a:spcBef>
                <a:spcPts val="0"/>
              </a:spcBef>
              <a:spcAft>
                <a:spcPts val="0"/>
              </a:spcAft>
              <a:buClr>
                <a:schemeClr val="dk1"/>
              </a:buClr>
              <a:buSzPts val="1400"/>
              <a:buNone/>
            </a:pPr>
            <a:endParaRPr sz="3200"/>
          </a:p>
          <a:p>
            <a:pPr marL="0" lvl="0" indent="0" algn="l" rtl="0">
              <a:lnSpc>
                <a:spcPct val="90000"/>
              </a:lnSpc>
              <a:spcBef>
                <a:spcPts val="0"/>
              </a:spcBef>
              <a:spcAft>
                <a:spcPts val="0"/>
              </a:spcAft>
              <a:buClr>
                <a:schemeClr val="dk1"/>
              </a:buClr>
              <a:buSzPts val="1400"/>
              <a:buNone/>
            </a:pPr>
            <a:endParaRPr sz="3200">
              <a:solidFill>
                <a:srgbClr val="000000"/>
              </a:solidFill>
            </a:endParaRPr>
          </a:p>
          <a:p>
            <a:pPr marL="0" lvl="0" indent="0" algn="l" rtl="0">
              <a:lnSpc>
                <a:spcPct val="90000"/>
              </a:lnSpc>
              <a:spcBef>
                <a:spcPts val="0"/>
              </a:spcBef>
              <a:spcAft>
                <a:spcPts val="0"/>
              </a:spcAft>
              <a:buClr>
                <a:schemeClr val="dk1"/>
              </a:buClr>
              <a:buSzPts val="1400"/>
              <a:buNone/>
            </a:pPr>
            <a:endParaRPr sz="3200"/>
          </a:p>
          <a:p>
            <a:pPr marL="0" lvl="0" indent="0" algn="ctr" rtl="0">
              <a:lnSpc>
                <a:spcPct val="90000"/>
              </a:lnSpc>
              <a:spcBef>
                <a:spcPts val="0"/>
              </a:spcBef>
              <a:spcAft>
                <a:spcPts val="0"/>
              </a:spcAft>
              <a:buClr>
                <a:schemeClr val="dk1"/>
              </a:buClr>
              <a:buSzPts val="1400"/>
              <a:buNone/>
            </a:pPr>
            <a:endParaRPr sz="3200">
              <a:solidFill>
                <a:srgbClr val="000000"/>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1"/>
          <p:cNvSpPr txBox="1">
            <a:spLocks noGrp="1"/>
          </p:cNvSpPr>
          <p:nvPr>
            <p:ph type="title"/>
          </p:nvPr>
        </p:nvSpPr>
        <p:spPr>
          <a:xfrm>
            <a:off x="2730283" y="384367"/>
            <a:ext cx="6731435" cy="763600"/>
          </a:xfrm>
          <a:prstGeom prst="rect">
            <a:avLst/>
          </a:prstGeom>
          <a:noFill/>
          <a:ln>
            <a:noFill/>
          </a:ln>
        </p:spPr>
        <p:txBody>
          <a:bodyPr spcFirstLastPara="1" wrap="square" lIns="121900" tIns="121900" rIns="121900" bIns="121900" anchor="ctr" anchorCtr="0">
            <a:noAutofit/>
          </a:bodyPr>
          <a:lstStyle/>
          <a:p>
            <a:pPr marL="0" lvl="0" indent="0" algn="ctr" rtl="0">
              <a:lnSpc>
                <a:spcPct val="90000"/>
              </a:lnSpc>
              <a:spcBef>
                <a:spcPts val="0"/>
              </a:spcBef>
              <a:spcAft>
                <a:spcPts val="0"/>
              </a:spcAft>
              <a:buClr>
                <a:srgbClr val="385623"/>
              </a:buClr>
              <a:buSzPts val="1400"/>
              <a:buFont typeface="Calibri"/>
              <a:buNone/>
            </a:pPr>
            <a:r>
              <a:rPr lang="en-US" sz="4267" b="1">
                <a:solidFill>
                  <a:srgbClr val="385623"/>
                </a:solidFill>
              </a:rPr>
              <a:t>The Laudato Si Goals</a:t>
            </a:r>
            <a:endParaRPr sz="4267" b="1">
              <a:solidFill>
                <a:srgbClr val="385623"/>
              </a:solidFill>
            </a:endParaRPr>
          </a:p>
        </p:txBody>
      </p:sp>
      <p:sp>
        <p:nvSpPr>
          <p:cNvPr id="232" name="Google Shape;232;p31"/>
          <p:cNvSpPr txBox="1">
            <a:spLocks noGrp="1"/>
          </p:cNvSpPr>
          <p:nvPr>
            <p:ph type="body" idx="1"/>
          </p:nvPr>
        </p:nvSpPr>
        <p:spPr>
          <a:xfrm>
            <a:off x="415600" y="3109419"/>
            <a:ext cx="11360800" cy="4555200"/>
          </a:xfrm>
          <a:prstGeom prst="rect">
            <a:avLst/>
          </a:prstGeom>
          <a:noFill/>
          <a:ln>
            <a:noFill/>
          </a:ln>
        </p:spPr>
        <p:txBody>
          <a:bodyPr spcFirstLastPara="1" wrap="square" lIns="121900" tIns="121900" rIns="121900" bIns="121900" anchor="ctr" anchorCtr="0">
            <a:noAutofit/>
          </a:bodyPr>
          <a:lstStyle/>
          <a:p>
            <a:pPr marL="186262" lvl="0" indent="0" algn="l" rtl="0">
              <a:lnSpc>
                <a:spcPct val="150000"/>
              </a:lnSpc>
              <a:spcBef>
                <a:spcPts val="0"/>
              </a:spcBef>
              <a:spcAft>
                <a:spcPts val="0"/>
              </a:spcAft>
              <a:buClr>
                <a:schemeClr val="dk1"/>
              </a:buClr>
              <a:buSzPts val="1400"/>
              <a:buNone/>
            </a:pPr>
            <a:r>
              <a:rPr lang="en-US" sz="3200"/>
              <a:t>1. Response to the </a:t>
            </a:r>
            <a:r>
              <a:rPr lang="en-US" sz="3200" b="1"/>
              <a:t>Cry of the Earth</a:t>
            </a:r>
            <a:r>
              <a:rPr lang="en-US" sz="3200"/>
              <a:t> </a:t>
            </a:r>
            <a:endParaRPr/>
          </a:p>
          <a:p>
            <a:pPr marL="186262" lvl="0" indent="0" algn="l" rtl="0">
              <a:lnSpc>
                <a:spcPct val="150000"/>
              </a:lnSpc>
              <a:spcBef>
                <a:spcPts val="0"/>
              </a:spcBef>
              <a:spcAft>
                <a:spcPts val="0"/>
              </a:spcAft>
              <a:buClr>
                <a:schemeClr val="dk1"/>
              </a:buClr>
              <a:buSzPts val="1400"/>
              <a:buNone/>
            </a:pPr>
            <a:r>
              <a:rPr lang="en-US" sz="3200"/>
              <a:t>2. Response to the </a:t>
            </a:r>
            <a:r>
              <a:rPr lang="en-US" sz="3200" b="1"/>
              <a:t>Cry of the Poor</a:t>
            </a:r>
            <a:r>
              <a:rPr lang="en-US" sz="3200"/>
              <a:t> </a:t>
            </a:r>
            <a:endParaRPr/>
          </a:p>
          <a:p>
            <a:pPr marL="186262" lvl="0" indent="0" algn="l" rtl="0">
              <a:lnSpc>
                <a:spcPct val="150000"/>
              </a:lnSpc>
              <a:spcBef>
                <a:spcPts val="0"/>
              </a:spcBef>
              <a:spcAft>
                <a:spcPts val="0"/>
              </a:spcAft>
              <a:buClr>
                <a:schemeClr val="dk1"/>
              </a:buClr>
              <a:buSzPts val="1400"/>
              <a:buNone/>
            </a:pPr>
            <a:r>
              <a:rPr lang="en-US" sz="3200"/>
              <a:t>3. Ecological </a:t>
            </a:r>
            <a:r>
              <a:rPr lang="en-US" sz="3200" b="1"/>
              <a:t>Economics</a:t>
            </a:r>
            <a:r>
              <a:rPr lang="en-US" sz="3200"/>
              <a:t>  </a:t>
            </a:r>
            <a:endParaRPr/>
          </a:p>
          <a:p>
            <a:pPr marL="186262" lvl="0" indent="0" algn="l" rtl="0">
              <a:lnSpc>
                <a:spcPct val="150000"/>
              </a:lnSpc>
              <a:spcBef>
                <a:spcPts val="0"/>
              </a:spcBef>
              <a:spcAft>
                <a:spcPts val="0"/>
              </a:spcAft>
              <a:buClr>
                <a:schemeClr val="dk1"/>
              </a:buClr>
              <a:buSzPts val="1400"/>
              <a:buNone/>
            </a:pPr>
            <a:r>
              <a:rPr lang="en-US" sz="3200"/>
              <a:t>4. Adoption of </a:t>
            </a:r>
            <a:r>
              <a:rPr lang="en-US" sz="3200" b="1"/>
              <a:t>Simple Lifestyles</a:t>
            </a:r>
            <a:r>
              <a:rPr lang="en-US" sz="3200"/>
              <a:t> </a:t>
            </a:r>
            <a:endParaRPr/>
          </a:p>
          <a:p>
            <a:pPr marL="186262" lvl="0" indent="0" algn="l" rtl="0">
              <a:lnSpc>
                <a:spcPct val="150000"/>
              </a:lnSpc>
              <a:spcBef>
                <a:spcPts val="0"/>
              </a:spcBef>
              <a:spcAft>
                <a:spcPts val="0"/>
              </a:spcAft>
              <a:buClr>
                <a:schemeClr val="dk1"/>
              </a:buClr>
              <a:buSzPts val="1400"/>
              <a:buNone/>
            </a:pPr>
            <a:r>
              <a:rPr lang="en-US" sz="3200"/>
              <a:t>5. Ecological </a:t>
            </a:r>
            <a:r>
              <a:rPr lang="en-US" sz="3200" b="1"/>
              <a:t>Education</a:t>
            </a:r>
            <a:r>
              <a:rPr lang="en-US" sz="3200"/>
              <a:t> </a:t>
            </a:r>
            <a:endParaRPr/>
          </a:p>
          <a:p>
            <a:pPr marL="186262" lvl="0" indent="0" algn="l" rtl="0">
              <a:lnSpc>
                <a:spcPct val="150000"/>
              </a:lnSpc>
              <a:spcBef>
                <a:spcPts val="0"/>
              </a:spcBef>
              <a:spcAft>
                <a:spcPts val="0"/>
              </a:spcAft>
              <a:buClr>
                <a:schemeClr val="dk1"/>
              </a:buClr>
              <a:buSzPts val="1400"/>
              <a:buNone/>
            </a:pPr>
            <a:r>
              <a:rPr lang="en-US" sz="3200"/>
              <a:t>6. Ecological </a:t>
            </a:r>
            <a:r>
              <a:rPr lang="en-US" sz="3200" b="1"/>
              <a:t>Spirituality</a:t>
            </a:r>
            <a:endParaRPr sz="3200"/>
          </a:p>
          <a:p>
            <a:pPr marL="186262" lvl="0" indent="0" algn="l" rtl="0">
              <a:lnSpc>
                <a:spcPct val="150000"/>
              </a:lnSpc>
              <a:spcBef>
                <a:spcPts val="0"/>
              </a:spcBef>
              <a:spcAft>
                <a:spcPts val="0"/>
              </a:spcAft>
              <a:buClr>
                <a:schemeClr val="dk1"/>
              </a:buClr>
              <a:buSzPts val="1400"/>
              <a:buNone/>
            </a:pPr>
            <a:r>
              <a:rPr lang="en-US" sz="3200"/>
              <a:t>7. </a:t>
            </a:r>
            <a:r>
              <a:rPr lang="en-US" sz="3200" b="1"/>
              <a:t>Community involvement and participation</a:t>
            </a:r>
            <a:endParaRPr sz="3200"/>
          </a:p>
          <a:p>
            <a:pPr marL="0" lvl="0" indent="0" algn="l" rtl="0">
              <a:lnSpc>
                <a:spcPct val="90000"/>
              </a:lnSpc>
              <a:spcBef>
                <a:spcPts val="0"/>
              </a:spcBef>
              <a:spcAft>
                <a:spcPts val="0"/>
              </a:spcAft>
              <a:buClr>
                <a:schemeClr val="dk1"/>
              </a:buClr>
              <a:buSzPts val="1400"/>
              <a:buNone/>
            </a:pPr>
            <a:endParaRPr sz="3200"/>
          </a:p>
          <a:p>
            <a:pPr marL="0" lvl="0" indent="0" algn="l" rtl="0">
              <a:lnSpc>
                <a:spcPct val="90000"/>
              </a:lnSpc>
              <a:spcBef>
                <a:spcPts val="0"/>
              </a:spcBef>
              <a:spcAft>
                <a:spcPts val="0"/>
              </a:spcAft>
              <a:buClr>
                <a:schemeClr val="dk1"/>
              </a:buClr>
              <a:buSzPts val="1400"/>
              <a:buNone/>
            </a:pPr>
            <a:endParaRPr sz="3200">
              <a:solidFill>
                <a:srgbClr val="000000"/>
              </a:solidFill>
            </a:endParaRPr>
          </a:p>
          <a:p>
            <a:pPr marL="0" lvl="0" indent="0" algn="l" rtl="0">
              <a:lnSpc>
                <a:spcPct val="90000"/>
              </a:lnSpc>
              <a:spcBef>
                <a:spcPts val="0"/>
              </a:spcBef>
              <a:spcAft>
                <a:spcPts val="0"/>
              </a:spcAft>
              <a:buClr>
                <a:schemeClr val="dk1"/>
              </a:buClr>
              <a:buSzPts val="1400"/>
              <a:buNone/>
            </a:pPr>
            <a:endParaRPr sz="3200"/>
          </a:p>
          <a:p>
            <a:pPr marL="0" lvl="0" indent="0" algn="l" rtl="0">
              <a:lnSpc>
                <a:spcPct val="90000"/>
              </a:lnSpc>
              <a:spcBef>
                <a:spcPts val="0"/>
              </a:spcBef>
              <a:spcAft>
                <a:spcPts val="0"/>
              </a:spcAft>
              <a:buClr>
                <a:schemeClr val="dk1"/>
              </a:buClr>
              <a:buSzPts val="1400"/>
              <a:buNone/>
            </a:pPr>
            <a:endParaRPr sz="3200">
              <a:solidFill>
                <a:srgbClr val="000000"/>
              </a:solidFill>
            </a:endParaRPr>
          </a:p>
          <a:p>
            <a:pPr marL="0" lvl="0" indent="0" algn="l" rtl="0">
              <a:lnSpc>
                <a:spcPct val="90000"/>
              </a:lnSpc>
              <a:spcBef>
                <a:spcPts val="0"/>
              </a:spcBef>
              <a:spcAft>
                <a:spcPts val="0"/>
              </a:spcAft>
              <a:buClr>
                <a:schemeClr val="dk1"/>
              </a:buClr>
              <a:buSzPts val="1400"/>
              <a:buNone/>
            </a:pPr>
            <a:endParaRPr sz="3200"/>
          </a:p>
          <a:p>
            <a:pPr marL="0" lvl="0" indent="0" algn="ctr" rtl="0">
              <a:lnSpc>
                <a:spcPct val="90000"/>
              </a:lnSpc>
              <a:spcBef>
                <a:spcPts val="0"/>
              </a:spcBef>
              <a:spcAft>
                <a:spcPts val="0"/>
              </a:spcAft>
              <a:buClr>
                <a:schemeClr val="dk1"/>
              </a:buClr>
              <a:buSzPts val="1400"/>
              <a:buNone/>
            </a:pPr>
            <a:endParaRPr sz="3200">
              <a:solidFill>
                <a:srgbClr val="000000"/>
              </a:solidFill>
            </a:endParaRPr>
          </a:p>
        </p:txBody>
      </p:sp>
      <p:pic>
        <p:nvPicPr>
          <p:cNvPr id="233" name="Google Shape;233;p31" descr="A picture containing diagram&#10;&#10;Description automatically generated"/>
          <p:cNvPicPr preferRelativeResize="0"/>
          <p:nvPr/>
        </p:nvPicPr>
        <p:blipFill rotWithShape="1">
          <a:blip r:embed="rId3">
            <a:alphaModFix/>
          </a:blip>
          <a:srcRect/>
          <a:stretch/>
        </p:blipFill>
        <p:spPr>
          <a:xfrm>
            <a:off x="9461717" y="0"/>
            <a:ext cx="2730283" cy="25400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29"/>
          <p:cNvSpPr txBox="1">
            <a:spLocks noGrp="1"/>
          </p:cNvSpPr>
          <p:nvPr>
            <p:ph type="title"/>
          </p:nvPr>
        </p:nvSpPr>
        <p:spPr>
          <a:xfrm>
            <a:off x="2730283" y="384367"/>
            <a:ext cx="7560347" cy="763600"/>
          </a:xfrm>
          <a:prstGeom prst="rect">
            <a:avLst/>
          </a:prstGeom>
          <a:noFill/>
          <a:ln>
            <a:noFill/>
          </a:ln>
        </p:spPr>
        <p:txBody>
          <a:bodyPr spcFirstLastPara="1" wrap="square" lIns="121900" tIns="121900" rIns="121900" bIns="121900" anchor="ctr" anchorCtr="0">
            <a:noAutofit/>
          </a:bodyPr>
          <a:lstStyle/>
          <a:p>
            <a:pPr marL="0" lvl="0" indent="0" algn="ctr" rtl="0">
              <a:lnSpc>
                <a:spcPct val="90000"/>
              </a:lnSpc>
              <a:spcBef>
                <a:spcPts val="0"/>
              </a:spcBef>
              <a:spcAft>
                <a:spcPts val="0"/>
              </a:spcAft>
              <a:buClr>
                <a:srgbClr val="385623"/>
              </a:buClr>
              <a:buSzPts val="1400"/>
              <a:buFont typeface="Calibri"/>
              <a:buNone/>
            </a:pPr>
            <a:r>
              <a:rPr lang="en-US" sz="4267" b="1">
                <a:solidFill>
                  <a:srgbClr val="385623"/>
                </a:solidFill>
              </a:rPr>
              <a:t>Laudato Si Action Platform</a:t>
            </a:r>
            <a:endParaRPr sz="4267" b="1">
              <a:solidFill>
                <a:srgbClr val="385623"/>
              </a:solidFill>
            </a:endParaRPr>
          </a:p>
        </p:txBody>
      </p:sp>
      <p:sp>
        <p:nvSpPr>
          <p:cNvPr id="239" name="Google Shape;239;p29"/>
          <p:cNvSpPr txBox="1">
            <a:spLocks noGrp="1"/>
          </p:cNvSpPr>
          <p:nvPr>
            <p:ph type="body" idx="1"/>
          </p:nvPr>
        </p:nvSpPr>
        <p:spPr>
          <a:xfrm>
            <a:off x="415600" y="3429000"/>
            <a:ext cx="11360800" cy="4555200"/>
          </a:xfrm>
          <a:prstGeom prst="rect">
            <a:avLst/>
          </a:prstGeom>
          <a:noFill/>
          <a:ln>
            <a:noFill/>
          </a:ln>
        </p:spPr>
        <p:txBody>
          <a:bodyPr spcFirstLastPara="1" wrap="square" lIns="121900" tIns="121900" rIns="121900" bIns="121900" anchor="ctr" anchorCtr="0">
            <a:noAutofit/>
          </a:bodyPr>
          <a:lstStyle/>
          <a:p>
            <a:pPr marL="186262" lvl="0" indent="0" algn="ctr" rtl="0">
              <a:lnSpc>
                <a:spcPct val="150000"/>
              </a:lnSpc>
              <a:spcBef>
                <a:spcPts val="0"/>
              </a:spcBef>
              <a:spcAft>
                <a:spcPts val="0"/>
              </a:spcAft>
              <a:buClr>
                <a:srgbClr val="385623"/>
              </a:buClr>
              <a:buSzPts val="1400"/>
              <a:buNone/>
            </a:pPr>
            <a:r>
              <a:rPr lang="en-US" sz="4267" b="1" dirty="0">
                <a:solidFill>
                  <a:srgbClr val="385623"/>
                </a:solidFill>
              </a:rPr>
              <a:t>Pope Francis invites you ...</a:t>
            </a:r>
            <a:endParaRPr dirty="0"/>
          </a:p>
          <a:p>
            <a:pPr marL="186262" lvl="0" indent="0" algn="ctr" rtl="0">
              <a:lnSpc>
                <a:spcPct val="150000"/>
              </a:lnSpc>
              <a:spcBef>
                <a:spcPts val="0"/>
              </a:spcBef>
              <a:spcAft>
                <a:spcPts val="0"/>
              </a:spcAft>
              <a:buClr>
                <a:srgbClr val="385623"/>
              </a:buClr>
              <a:buSzPts val="1400"/>
              <a:buNone/>
            </a:pPr>
            <a:r>
              <a:rPr lang="en-US" sz="2667" u="sng" dirty="0">
                <a:solidFill>
                  <a:srgbClr val="385623"/>
                </a:solidFill>
                <a:hlinkClick r:id="rId3">
                  <a:extLst>
                    <a:ext uri="{A12FA001-AC4F-418D-AE19-62706E023703}">
                      <ahyp:hlinkClr xmlns:ahyp="http://schemas.microsoft.com/office/drawing/2018/hyperlinkcolor" val="tx"/>
                    </a:ext>
                  </a:extLst>
                </a:hlinkClick>
              </a:rPr>
              <a:t>https://www.youtube.com/watch?v=_aWppq44r-c</a:t>
            </a:r>
            <a:r>
              <a:rPr lang="en-US" sz="2667" dirty="0">
                <a:solidFill>
                  <a:srgbClr val="385623"/>
                </a:solidFill>
              </a:rPr>
              <a:t> </a:t>
            </a:r>
            <a:endParaRPr dirty="0"/>
          </a:p>
          <a:p>
            <a:pPr marL="0" lvl="0" indent="0" algn="l" rtl="0">
              <a:lnSpc>
                <a:spcPct val="90000"/>
              </a:lnSpc>
              <a:spcBef>
                <a:spcPts val="0"/>
              </a:spcBef>
              <a:spcAft>
                <a:spcPts val="0"/>
              </a:spcAft>
              <a:buClr>
                <a:schemeClr val="dk1"/>
              </a:buClr>
              <a:buSzPts val="1400"/>
              <a:buNone/>
            </a:pPr>
            <a:endParaRPr sz="3200" dirty="0"/>
          </a:p>
          <a:p>
            <a:pPr marL="0" lvl="0" indent="0" algn="l" rtl="0">
              <a:lnSpc>
                <a:spcPct val="90000"/>
              </a:lnSpc>
              <a:spcBef>
                <a:spcPts val="0"/>
              </a:spcBef>
              <a:spcAft>
                <a:spcPts val="0"/>
              </a:spcAft>
              <a:buClr>
                <a:schemeClr val="dk1"/>
              </a:buClr>
              <a:buSzPts val="1400"/>
              <a:buNone/>
            </a:pPr>
            <a:endParaRPr sz="3200" dirty="0">
              <a:solidFill>
                <a:srgbClr val="000000"/>
              </a:solidFill>
            </a:endParaRPr>
          </a:p>
          <a:p>
            <a:pPr marL="0" lvl="0" indent="0" algn="l" rtl="0">
              <a:lnSpc>
                <a:spcPct val="90000"/>
              </a:lnSpc>
              <a:spcBef>
                <a:spcPts val="0"/>
              </a:spcBef>
              <a:spcAft>
                <a:spcPts val="0"/>
              </a:spcAft>
              <a:buClr>
                <a:schemeClr val="dk1"/>
              </a:buClr>
              <a:buSzPts val="1400"/>
              <a:buNone/>
            </a:pPr>
            <a:endParaRPr sz="3200" dirty="0"/>
          </a:p>
          <a:p>
            <a:pPr marL="0" lvl="0" indent="0" algn="l" rtl="0">
              <a:lnSpc>
                <a:spcPct val="90000"/>
              </a:lnSpc>
              <a:spcBef>
                <a:spcPts val="0"/>
              </a:spcBef>
              <a:spcAft>
                <a:spcPts val="0"/>
              </a:spcAft>
              <a:buClr>
                <a:schemeClr val="dk1"/>
              </a:buClr>
              <a:buSzPts val="1400"/>
              <a:buNone/>
            </a:pPr>
            <a:endParaRPr sz="3200" dirty="0">
              <a:solidFill>
                <a:srgbClr val="000000"/>
              </a:solidFill>
            </a:endParaRPr>
          </a:p>
          <a:p>
            <a:pPr marL="0" lvl="0" indent="0" algn="l" rtl="0">
              <a:lnSpc>
                <a:spcPct val="90000"/>
              </a:lnSpc>
              <a:spcBef>
                <a:spcPts val="0"/>
              </a:spcBef>
              <a:spcAft>
                <a:spcPts val="0"/>
              </a:spcAft>
              <a:buClr>
                <a:schemeClr val="dk1"/>
              </a:buClr>
              <a:buSzPts val="1400"/>
              <a:buNone/>
            </a:pPr>
            <a:endParaRPr sz="3200" dirty="0"/>
          </a:p>
          <a:p>
            <a:pPr marL="0" lvl="0" indent="0" algn="l" rtl="0">
              <a:lnSpc>
                <a:spcPct val="90000"/>
              </a:lnSpc>
              <a:spcBef>
                <a:spcPts val="0"/>
              </a:spcBef>
              <a:spcAft>
                <a:spcPts val="0"/>
              </a:spcAft>
              <a:buClr>
                <a:schemeClr val="dk1"/>
              </a:buClr>
              <a:buSzPts val="1400"/>
              <a:buNone/>
            </a:pPr>
            <a:endParaRPr sz="3200" dirty="0">
              <a:solidFill>
                <a:srgbClr val="000000"/>
              </a:solidFill>
            </a:endParaRPr>
          </a:p>
          <a:p>
            <a:pPr marL="0" lvl="0" indent="0" algn="l" rtl="0">
              <a:lnSpc>
                <a:spcPct val="90000"/>
              </a:lnSpc>
              <a:spcBef>
                <a:spcPts val="0"/>
              </a:spcBef>
              <a:spcAft>
                <a:spcPts val="0"/>
              </a:spcAft>
              <a:buClr>
                <a:schemeClr val="dk1"/>
              </a:buClr>
              <a:buSzPts val="1400"/>
              <a:buNone/>
            </a:pPr>
            <a:endParaRPr sz="3200" dirty="0"/>
          </a:p>
          <a:p>
            <a:pPr marL="0" lvl="0" indent="0" algn="ctr" rtl="0">
              <a:lnSpc>
                <a:spcPct val="90000"/>
              </a:lnSpc>
              <a:spcBef>
                <a:spcPts val="0"/>
              </a:spcBef>
              <a:spcAft>
                <a:spcPts val="0"/>
              </a:spcAft>
              <a:buClr>
                <a:schemeClr val="dk1"/>
              </a:buClr>
              <a:buSzPts val="1400"/>
              <a:buNone/>
            </a:pPr>
            <a:endParaRPr sz="3200" dirty="0">
              <a:solidFill>
                <a:srgbClr val="00000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2"/>
          <p:cNvSpPr txBox="1">
            <a:spLocks noGrp="1"/>
          </p:cNvSpPr>
          <p:nvPr>
            <p:ph type="title"/>
          </p:nvPr>
        </p:nvSpPr>
        <p:spPr>
          <a:xfrm>
            <a:off x="2730283" y="384367"/>
            <a:ext cx="7560347" cy="763600"/>
          </a:xfrm>
          <a:prstGeom prst="rect">
            <a:avLst/>
          </a:prstGeom>
          <a:noFill/>
          <a:ln>
            <a:noFill/>
          </a:ln>
        </p:spPr>
        <p:txBody>
          <a:bodyPr spcFirstLastPara="1" wrap="square" lIns="121900" tIns="121900" rIns="121900" bIns="121900" anchor="ctr" anchorCtr="0">
            <a:noAutofit/>
          </a:bodyPr>
          <a:lstStyle/>
          <a:p>
            <a:pPr marL="0" lvl="0" indent="0" algn="ctr" rtl="0">
              <a:lnSpc>
                <a:spcPct val="90000"/>
              </a:lnSpc>
              <a:spcBef>
                <a:spcPts val="0"/>
              </a:spcBef>
              <a:spcAft>
                <a:spcPts val="0"/>
              </a:spcAft>
              <a:buClr>
                <a:srgbClr val="385623"/>
              </a:buClr>
              <a:buSzPts val="1400"/>
              <a:buFont typeface="Calibri"/>
              <a:buNone/>
            </a:pPr>
            <a:r>
              <a:rPr lang="en-US" sz="4267" b="1">
                <a:solidFill>
                  <a:srgbClr val="385623"/>
                </a:solidFill>
              </a:rPr>
              <a:t>Laudato Si Action Platform</a:t>
            </a:r>
            <a:endParaRPr sz="4267" b="1">
              <a:solidFill>
                <a:srgbClr val="385623"/>
              </a:solidFill>
            </a:endParaRPr>
          </a:p>
        </p:txBody>
      </p:sp>
      <p:sp>
        <p:nvSpPr>
          <p:cNvPr id="245" name="Google Shape;245;p32"/>
          <p:cNvSpPr txBox="1">
            <a:spLocks noGrp="1"/>
          </p:cNvSpPr>
          <p:nvPr>
            <p:ph type="body" idx="1"/>
          </p:nvPr>
        </p:nvSpPr>
        <p:spPr>
          <a:xfrm>
            <a:off x="415600" y="2763982"/>
            <a:ext cx="11360800" cy="4555200"/>
          </a:xfrm>
          <a:prstGeom prst="rect">
            <a:avLst/>
          </a:prstGeom>
          <a:noFill/>
          <a:ln>
            <a:noFill/>
          </a:ln>
        </p:spPr>
        <p:txBody>
          <a:bodyPr spcFirstLastPara="1" wrap="square" lIns="121900" tIns="121900" rIns="121900" bIns="121900" anchor="ctr" anchorCtr="0">
            <a:noAutofit/>
          </a:bodyPr>
          <a:lstStyle/>
          <a:p>
            <a:pPr marL="0" lvl="0" indent="0" algn="l" rtl="0">
              <a:lnSpc>
                <a:spcPct val="200000"/>
              </a:lnSpc>
              <a:spcBef>
                <a:spcPts val="0"/>
              </a:spcBef>
              <a:spcAft>
                <a:spcPts val="0"/>
              </a:spcAft>
              <a:buClr>
                <a:schemeClr val="dk1"/>
              </a:buClr>
              <a:buSzPts val="1400"/>
              <a:buNone/>
            </a:pPr>
            <a:r>
              <a:rPr lang="en-US" sz="3200" dirty="0"/>
              <a:t>7 Goals</a:t>
            </a:r>
            <a:endParaRPr dirty="0"/>
          </a:p>
          <a:p>
            <a:pPr marL="0" lvl="0" indent="0" algn="l" rtl="0">
              <a:lnSpc>
                <a:spcPct val="200000"/>
              </a:lnSpc>
              <a:spcBef>
                <a:spcPts val="0"/>
              </a:spcBef>
              <a:spcAft>
                <a:spcPts val="0"/>
              </a:spcAft>
              <a:buClr>
                <a:schemeClr val="dk1"/>
              </a:buClr>
              <a:buSzPts val="1400"/>
              <a:buNone/>
            </a:pPr>
            <a:r>
              <a:rPr lang="en-US" sz="3200" dirty="0"/>
              <a:t>7 Target Groups</a:t>
            </a:r>
            <a:endParaRPr dirty="0"/>
          </a:p>
          <a:p>
            <a:pPr marL="0" lvl="0" indent="0" algn="l" rtl="0">
              <a:lnSpc>
                <a:spcPct val="200000"/>
              </a:lnSpc>
              <a:spcBef>
                <a:spcPts val="0"/>
              </a:spcBef>
              <a:spcAft>
                <a:spcPts val="0"/>
              </a:spcAft>
              <a:buClr>
                <a:schemeClr val="dk1"/>
              </a:buClr>
              <a:buSzPts val="1400"/>
              <a:buNone/>
            </a:pPr>
            <a:r>
              <a:rPr lang="en-US" sz="3200" dirty="0"/>
              <a:t>7 years</a:t>
            </a:r>
            <a:endParaRPr dirty="0"/>
          </a:p>
          <a:p>
            <a:pPr marL="0" lvl="0" indent="0" algn="l" rtl="0">
              <a:lnSpc>
                <a:spcPct val="90000"/>
              </a:lnSpc>
              <a:spcBef>
                <a:spcPts val="0"/>
              </a:spcBef>
              <a:spcAft>
                <a:spcPts val="0"/>
              </a:spcAft>
              <a:buClr>
                <a:schemeClr val="dk1"/>
              </a:buClr>
              <a:buSzPts val="1400"/>
              <a:buNone/>
            </a:pPr>
            <a:endParaRPr sz="3200" dirty="0">
              <a:solidFill>
                <a:srgbClr val="000000"/>
              </a:solidFill>
            </a:endParaRPr>
          </a:p>
          <a:p>
            <a:pPr marL="0" lvl="0" indent="0" algn="l" rtl="0">
              <a:lnSpc>
                <a:spcPct val="90000"/>
              </a:lnSpc>
              <a:spcBef>
                <a:spcPts val="0"/>
              </a:spcBef>
              <a:spcAft>
                <a:spcPts val="0"/>
              </a:spcAft>
              <a:buClr>
                <a:schemeClr val="dk1"/>
              </a:buClr>
              <a:buSzPts val="1400"/>
              <a:buNone/>
            </a:pPr>
            <a:endParaRPr sz="3200" dirty="0"/>
          </a:p>
          <a:p>
            <a:pPr marL="0" lvl="0" indent="0" algn="l" rtl="0">
              <a:lnSpc>
                <a:spcPct val="90000"/>
              </a:lnSpc>
              <a:spcBef>
                <a:spcPts val="0"/>
              </a:spcBef>
              <a:spcAft>
                <a:spcPts val="0"/>
              </a:spcAft>
              <a:buClr>
                <a:schemeClr val="dk1"/>
              </a:buClr>
              <a:buSzPts val="1400"/>
              <a:buNone/>
            </a:pPr>
            <a:endParaRPr sz="3200" dirty="0">
              <a:solidFill>
                <a:srgbClr val="000000"/>
              </a:solidFill>
            </a:endParaRPr>
          </a:p>
          <a:p>
            <a:pPr marL="0" lvl="0" indent="0" algn="l" rtl="0">
              <a:lnSpc>
                <a:spcPct val="90000"/>
              </a:lnSpc>
              <a:spcBef>
                <a:spcPts val="0"/>
              </a:spcBef>
              <a:spcAft>
                <a:spcPts val="0"/>
              </a:spcAft>
              <a:buClr>
                <a:schemeClr val="dk1"/>
              </a:buClr>
              <a:buSzPts val="1400"/>
              <a:buNone/>
            </a:pPr>
            <a:endParaRPr sz="3200" dirty="0"/>
          </a:p>
          <a:p>
            <a:pPr marL="0" lvl="0" indent="0" algn="l" rtl="0">
              <a:lnSpc>
                <a:spcPct val="90000"/>
              </a:lnSpc>
              <a:spcBef>
                <a:spcPts val="0"/>
              </a:spcBef>
              <a:spcAft>
                <a:spcPts val="0"/>
              </a:spcAft>
              <a:buClr>
                <a:schemeClr val="dk1"/>
              </a:buClr>
              <a:buSzPts val="1400"/>
              <a:buNone/>
            </a:pPr>
            <a:endParaRPr sz="3200" dirty="0">
              <a:solidFill>
                <a:srgbClr val="000000"/>
              </a:solidFill>
            </a:endParaRPr>
          </a:p>
          <a:p>
            <a:pPr marL="0" lvl="0" indent="0" algn="l" rtl="0">
              <a:lnSpc>
                <a:spcPct val="90000"/>
              </a:lnSpc>
              <a:spcBef>
                <a:spcPts val="0"/>
              </a:spcBef>
              <a:spcAft>
                <a:spcPts val="0"/>
              </a:spcAft>
              <a:buClr>
                <a:schemeClr val="dk1"/>
              </a:buClr>
              <a:buSzPts val="1400"/>
              <a:buNone/>
            </a:pPr>
            <a:endParaRPr sz="3200" dirty="0"/>
          </a:p>
          <a:p>
            <a:pPr marL="0" lvl="0" indent="0" algn="ctr" rtl="0">
              <a:lnSpc>
                <a:spcPct val="90000"/>
              </a:lnSpc>
              <a:spcBef>
                <a:spcPts val="0"/>
              </a:spcBef>
              <a:spcAft>
                <a:spcPts val="0"/>
              </a:spcAft>
              <a:buClr>
                <a:schemeClr val="dk1"/>
              </a:buClr>
              <a:buSzPts val="1400"/>
              <a:buNone/>
            </a:pPr>
            <a:endParaRPr sz="3200" dirty="0">
              <a:solidFill>
                <a:srgbClr val="000000"/>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3"/>
          <p:cNvSpPr txBox="1">
            <a:spLocks noGrp="1"/>
          </p:cNvSpPr>
          <p:nvPr>
            <p:ph type="title"/>
          </p:nvPr>
        </p:nvSpPr>
        <p:spPr>
          <a:xfrm>
            <a:off x="2730283" y="950423"/>
            <a:ext cx="7560347" cy="763600"/>
          </a:xfrm>
          <a:prstGeom prst="rect">
            <a:avLst/>
          </a:prstGeom>
          <a:noFill/>
          <a:ln>
            <a:noFill/>
          </a:ln>
        </p:spPr>
        <p:txBody>
          <a:bodyPr spcFirstLastPara="1" wrap="square" lIns="121900" tIns="121900" rIns="121900" bIns="121900" anchor="ctr" anchorCtr="0">
            <a:noAutofit/>
          </a:bodyPr>
          <a:lstStyle/>
          <a:p>
            <a:pPr marL="0" lvl="0" indent="0" algn="ctr" rtl="0">
              <a:lnSpc>
                <a:spcPct val="90000"/>
              </a:lnSpc>
              <a:spcBef>
                <a:spcPts val="0"/>
              </a:spcBef>
              <a:spcAft>
                <a:spcPts val="0"/>
              </a:spcAft>
              <a:buClr>
                <a:srgbClr val="385623"/>
              </a:buClr>
              <a:buSzPts val="1400"/>
              <a:buFont typeface="Calibri"/>
              <a:buNone/>
            </a:pPr>
            <a:r>
              <a:rPr lang="en-US" sz="4267" b="1">
                <a:solidFill>
                  <a:srgbClr val="385623"/>
                </a:solidFill>
              </a:rPr>
              <a:t>Laudato Si Action Platform – Our Response</a:t>
            </a:r>
            <a:br>
              <a:rPr lang="en-US" sz="4267" b="1">
                <a:solidFill>
                  <a:srgbClr val="385623"/>
                </a:solidFill>
              </a:rPr>
            </a:br>
            <a:r>
              <a:rPr lang="en-US" sz="4267" i="1">
                <a:solidFill>
                  <a:srgbClr val="385623"/>
                </a:solidFill>
              </a:rPr>
              <a:t>(breakout groups)</a:t>
            </a:r>
            <a:endParaRPr sz="4267" i="1">
              <a:solidFill>
                <a:srgbClr val="385623"/>
              </a:solidFill>
            </a:endParaRPr>
          </a:p>
        </p:txBody>
      </p:sp>
      <p:sp>
        <p:nvSpPr>
          <p:cNvPr id="251" name="Google Shape;251;p33"/>
          <p:cNvSpPr txBox="1">
            <a:spLocks noGrp="1"/>
          </p:cNvSpPr>
          <p:nvPr>
            <p:ph type="body" idx="1"/>
          </p:nvPr>
        </p:nvSpPr>
        <p:spPr>
          <a:xfrm>
            <a:off x="273114" y="3429000"/>
            <a:ext cx="11645772" cy="4555200"/>
          </a:xfrm>
          <a:prstGeom prst="rect">
            <a:avLst/>
          </a:prstGeom>
          <a:noFill/>
          <a:ln>
            <a:noFill/>
          </a:ln>
        </p:spPr>
        <p:txBody>
          <a:bodyPr spcFirstLastPara="1" wrap="square" lIns="121900" tIns="121900" rIns="121900" bIns="121900" anchor="ctr" anchorCtr="0">
            <a:noAutofit/>
          </a:bodyPr>
          <a:lstStyle/>
          <a:p>
            <a:pPr marL="609585" lvl="0" indent="-609585" algn="l" rtl="0">
              <a:lnSpc>
                <a:spcPct val="90000"/>
              </a:lnSpc>
              <a:spcBef>
                <a:spcPts val="0"/>
              </a:spcBef>
              <a:spcAft>
                <a:spcPts val="0"/>
              </a:spcAft>
              <a:buClr>
                <a:schemeClr val="dk1"/>
              </a:buClr>
              <a:buSzPts val="1400"/>
              <a:buFont typeface="Arial"/>
              <a:buAutoNum type="arabicPeriod"/>
            </a:pPr>
            <a:r>
              <a:rPr lang="en-US" sz="3200" dirty="0"/>
              <a:t>Go to </a:t>
            </a:r>
            <a:r>
              <a:rPr lang="en-US" sz="3200" u="sng" dirty="0">
                <a:solidFill>
                  <a:schemeClr val="hlink"/>
                </a:solidFill>
                <a:hlinkClick r:id="rId3"/>
              </a:rPr>
              <a:t>https://laudatosiactionplatform.org/</a:t>
            </a:r>
            <a:r>
              <a:rPr lang="en-US" sz="3200" dirty="0"/>
              <a:t> </a:t>
            </a:r>
            <a:endParaRPr dirty="0"/>
          </a:p>
          <a:p>
            <a:pPr marL="609584" lvl="0" indent="-609584" algn="l" rtl="0">
              <a:lnSpc>
                <a:spcPct val="90000"/>
              </a:lnSpc>
              <a:spcBef>
                <a:spcPts val="0"/>
              </a:spcBef>
              <a:spcAft>
                <a:spcPts val="0"/>
              </a:spcAft>
              <a:buClr>
                <a:srgbClr val="000000"/>
              </a:buClr>
              <a:buSzPts val="1400"/>
              <a:buAutoNum type="arabicPeriod"/>
            </a:pPr>
            <a:r>
              <a:rPr lang="en-US" sz="3200" dirty="0">
                <a:solidFill>
                  <a:srgbClr val="000000"/>
                </a:solidFill>
              </a:rPr>
              <a:t>Scroll down to the </a:t>
            </a:r>
            <a:r>
              <a:rPr lang="en-US" sz="3200" dirty="0" err="1">
                <a:solidFill>
                  <a:srgbClr val="000000"/>
                </a:solidFill>
              </a:rPr>
              <a:t>Laudato</a:t>
            </a:r>
            <a:r>
              <a:rPr lang="en-US" sz="3200" dirty="0">
                <a:solidFill>
                  <a:srgbClr val="000000"/>
                </a:solidFill>
              </a:rPr>
              <a:t> Si’ Goals. </a:t>
            </a:r>
            <a:r>
              <a:rPr lang="en-US" sz="3200" dirty="0"/>
              <a:t>Click on</a:t>
            </a:r>
            <a:r>
              <a:rPr lang="en-US" sz="3200" dirty="0">
                <a:solidFill>
                  <a:srgbClr val="000000"/>
                </a:solidFill>
              </a:rPr>
              <a:t> your assigned goal and read the page (including possible actions)</a:t>
            </a:r>
            <a:endParaRPr dirty="0"/>
          </a:p>
          <a:p>
            <a:pPr marL="609585" lvl="0" indent="-609585" algn="l" rtl="0">
              <a:lnSpc>
                <a:spcPct val="90000"/>
              </a:lnSpc>
              <a:spcBef>
                <a:spcPts val="0"/>
              </a:spcBef>
              <a:spcAft>
                <a:spcPts val="0"/>
              </a:spcAft>
              <a:buClr>
                <a:srgbClr val="000000"/>
              </a:buClr>
              <a:buSzPts val="1400"/>
              <a:buAutoNum type="arabicPeriod"/>
            </a:pPr>
            <a:r>
              <a:rPr lang="en-US" sz="3200" dirty="0">
                <a:solidFill>
                  <a:srgbClr val="000000"/>
                </a:solidFill>
              </a:rPr>
              <a:t>For your goal, identify:</a:t>
            </a:r>
            <a:endParaRPr dirty="0"/>
          </a:p>
          <a:p>
            <a:pPr marL="609585" lvl="1" indent="0" algn="l" rtl="0">
              <a:lnSpc>
                <a:spcPct val="90000"/>
              </a:lnSpc>
              <a:spcBef>
                <a:spcPts val="0"/>
              </a:spcBef>
              <a:spcAft>
                <a:spcPts val="0"/>
              </a:spcAft>
              <a:buClr>
                <a:schemeClr val="dk1"/>
              </a:buClr>
              <a:buSzPts val="1400"/>
              <a:buNone/>
            </a:pPr>
            <a:r>
              <a:rPr lang="en-US" sz="3200" dirty="0"/>
              <a:t>	- what we already do</a:t>
            </a:r>
            <a:endParaRPr dirty="0"/>
          </a:p>
          <a:p>
            <a:pPr marL="609585" lvl="1" indent="0" algn="l" rtl="0">
              <a:lnSpc>
                <a:spcPct val="90000"/>
              </a:lnSpc>
              <a:spcBef>
                <a:spcPts val="0"/>
              </a:spcBef>
              <a:spcAft>
                <a:spcPts val="0"/>
              </a:spcAft>
              <a:buClr>
                <a:srgbClr val="000000"/>
              </a:buClr>
              <a:buSzPts val="1400"/>
              <a:buNone/>
            </a:pPr>
            <a:r>
              <a:rPr lang="en-US" sz="3200" dirty="0">
                <a:solidFill>
                  <a:srgbClr val="000000"/>
                </a:solidFill>
              </a:rPr>
              <a:t>	- what we also could do</a:t>
            </a:r>
            <a:endParaRPr dirty="0"/>
          </a:p>
          <a:p>
            <a:pPr marL="0" lvl="0" indent="0" algn="l" rtl="0">
              <a:lnSpc>
                <a:spcPct val="90000"/>
              </a:lnSpc>
              <a:spcBef>
                <a:spcPts val="0"/>
              </a:spcBef>
              <a:spcAft>
                <a:spcPts val="0"/>
              </a:spcAft>
              <a:buClr>
                <a:schemeClr val="dk1"/>
              </a:buClr>
              <a:buSzPts val="1400"/>
              <a:buNone/>
            </a:pPr>
            <a:endParaRPr sz="3200" dirty="0"/>
          </a:p>
          <a:p>
            <a:pPr marL="0" lvl="0" indent="0" algn="l" rtl="0">
              <a:lnSpc>
                <a:spcPct val="90000"/>
              </a:lnSpc>
              <a:spcBef>
                <a:spcPts val="0"/>
              </a:spcBef>
              <a:spcAft>
                <a:spcPts val="0"/>
              </a:spcAft>
              <a:buClr>
                <a:schemeClr val="dk1"/>
              </a:buClr>
              <a:buSzPts val="1400"/>
              <a:buNone/>
            </a:pPr>
            <a:endParaRPr sz="3200" dirty="0">
              <a:solidFill>
                <a:srgbClr val="000000"/>
              </a:solidFill>
            </a:endParaRPr>
          </a:p>
          <a:p>
            <a:pPr marL="0" lvl="0" indent="0" algn="l" rtl="0">
              <a:lnSpc>
                <a:spcPct val="90000"/>
              </a:lnSpc>
              <a:spcBef>
                <a:spcPts val="0"/>
              </a:spcBef>
              <a:spcAft>
                <a:spcPts val="0"/>
              </a:spcAft>
              <a:buClr>
                <a:schemeClr val="dk1"/>
              </a:buClr>
              <a:buSzPts val="1400"/>
              <a:buNone/>
            </a:pPr>
            <a:endParaRPr sz="3200" dirty="0"/>
          </a:p>
          <a:p>
            <a:pPr marL="0" lvl="0" indent="0" algn="l" rtl="0">
              <a:lnSpc>
                <a:spcPct val="90000"/>
              </a:lnSpc>
              <a:spcBef>
                <a:spcPts val="0"/>
              </a:spcBef>
              <a:spcAft>
                <a:spcPts val="0"/>
              </a:spcAft>
              <a:buClr>
                <a:schemeClr val="dk1"/>
              </a:buClr>
              <a:buSzPts val="1400"/>
              <a:buNone/>
            </a:pPr>
            <a:endParaRPr sz="3200" dirty="0">
              <a:solidFill>
                <a:srgbClr val="000000"/>
              </a:solidFill>
            </a:endParaRPr>
          </a:p>
          <a:p>
            <a:pPr marL="0" lvl="0" indent="0" algn="l" rtl="0">
              <a:lnSpc>
                <a:spcPct val="90000"/>
              </a:lnSpc>
              <a:spcBef>
                <a:spcPts val="0"/>
              </a:spcBef>
              <a:spcAft>
                <a:spcPts val="0"/>
              </a:spcAft>
              <a:buClr>
                <a:schemeClr val="dk1"/>
              </a:buClr>
              <a:buSzPts val="1400"/>
              <a:buNone/>
            </a:pPr>
            <a:endParaRPr sz="3200" dirty="0"/>
          </a:p>
          <a:p>
            <a:pPr marL="0" lvl="0" indent="0" algn="ctr" rtl="0">
              <a:lnSpc>
                <a:spcPct val="90000"/>
              </a:lnSpc>
              <a:spcBef>
                <a:spcPts val="0"/>
              </a:spcBef>
              <a:spcAft>
                <a:spcPts val="0"/>
              </a:spcAft>
              <a:buClr>
                <a:schemeClr val="dk1"/>
              </a:buClr>
              <a:buSzPts val="1400"/>
              <a:buNone/>
            </a:pPr>
            <a:endParaRPr sz="3200" dirty="0">
              <a:solidFill>
                <a:srgbClr val="000000"/>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g23a62762e51_1_112"/>
          <p:cNvSpPr txBox="1">
            <a:spLocks noGrp="1"/>
          </p:cNvSpPr>
          <p:nvPr>
            <p:ph type="title"/>
          </p:nvPr>
        </p:nvSpPr>
        <p:spPr>
          <a:xfrm>
            <a:off x="1949499" y="368850"/>
            <a:ext cx="8292900" cy="763500"/>
          </a:xfrm>
          <a:prstGeom prst="rect">
            <a:avLst/>
          </a:prstGeom>
          <a:noFill/>
          <a:ln>
            <a:noFill/>
          </a:ln>
        </p:spPr>
        <p:txBody>
          <a:bodyPr spcFirstLastPara="1" wrap="square" lIns="121900" tIns="121900" rIns="121900" bIns="121900" anchor="ctr" anchorCtr="0">
            <a:noAutofit/>
          </a:bodyPr>
          <a:lstStyle/>
          <a:p>
            <a:pPr marL="0" lvl="0" indent="0" algn="ctr" rtl="0">
              <a:lnSpc>
                <a:spcPct val="90000"/>
              </a:lnSpc>
              <a:spcBef>
                <a:spcPts val="0"/>
              </a:spcBef>
              <a:spcAft>
                <a:spcPts val="0"/>
              </a:spcAft>
              <a:buClr>
                <a:srgbClr val="385623"/>
              </a:buClr>
              <a:buSzPts val="1400"/>
              <a:buFont typeface="Calibri"/>
              <a:buNone/>
            </a:pPr>
            <a:r>
              <a:rPr lang="en-US" sz="4267" b="1">
                <a:solidFill>
                  <a:srgbClr val="385623"/>
                </a:solidFill>
              </a:rPr>
              <a:t>Sandhurst Laudato Si Action Plan</a:t>
            </a:r>
            <a:endParaRPr sz="4267" b="1">
              <a:solidFill>
                <a:srgbClr val="385623"/>
              </a:solidFill>
            </a:endParaRPr>
          </a:p>
        </p:txBody>
      </p:sp>
      <p:sp>
        <p:nvSpPr>
          <p:cNvPr id="257" name="Google Shape;257;g23a62762e51_1_112"/>
          <p:cNvSpPr txBox="1">
            <a:spLocks noGrp="1"/>
          </p:cNvSpPr>
          <p:nvPr>
            <p:ph type="body" idx="1"/>
          </p:nvPr>
        </p:nvSpPr>
        <p:spPr>
          <a:xfrm>
            <a:off x="415600" y="1489550"/>
            <a:ext cx="11360700" cy="4555200"/>
          </a:xfrm>
          <a:prstGeom prst="rect">
            <a:avLst/>
          </a:prstGeom>
          <a:noFill/>
          <a:ln>
            <a:noFill/>
          </a:ln>
        </p:spPr>
        <p:txBody>
          <a:bodyPr spcFirstLastPara="1" wrap="square" lIns="121900" tIns="121900" rIns="121900" bIns="121900" anchor="ctr" anchorCtr="0">
            <a:noAutofit/>
          </a:bodyPr>
          <a:lstStyle/>
          <a:p>
            <a:pPr marL="0" lvl="0" indent="0" algn="l" rtl="0">
              <a:lnSpc>
                <a:spcPct val="200000"/>
              </a:lnSpc>
              <a:spcBef>
                <a:spcPts val="0"/>
              </a:spcBef>
              <a:spcAft>
                <a:spcPts val="0"/>
              </a:spcAft>
              <a:buClr>
                <a:schemeClr val="dk1"/>
              </a:buClr>
              <a:buSzPts val="1400"/>
              <a:buNone/>
            </a:pPr>
            <a:endParaRPr/>
          </a:p>
          <a:p>
            <a:pPr marL="0" lvl="0" indent="0" algn="l" rtl="0">
              <a:lnSpc>
                <a:spcPct val="90000"/>
              </a:lnSpc>
              <a:spcBef>
                <a:spcPts val="0"/>
              </a:spcBef>
              <a:spcAft>
                <a:spcPts val="0"/>
              </a:spcAft>
              <a:buClr>
                <a:schemeClr val="dk1"/>
              </a:buClr>
              <a:buSzPts val="1400"/>
              <a:buNone/>
            </a:pPr>
            <a:endParaRPr sz="3200">
              <a:solidFill>
                <a:srgbClr val="000000"/>
              </a:solidFill>
            </a:endParaRPr>
          </a:p>
          <a:p>
            <a:pPr marL="0" lvl="0" indent="0" algn="l" rtl="0">
              <a:lnSpc>
                <a:spcPct val="90000"/>
              </a:lnSpc>
              <a:spcBef>
                <a:spcPts val="0"/>
              </a:spcBef>
              <a:spcAft>
                <a:spcPts val="0"/>
              </a:spcAft>
              <a:buClr>
                <a:schemeClr val="dk1"/>
              </a:buClr>
              <a:buSzPts val="1400"/>
              <a:buNone/>
            </a:pPr>
            <a:endParaRPr sz="3200"/>
          </a:p>
          <a:p>
            <a:pPr marL="0" lvl="0" indent="0" algn="l" rtl="0">
              <a:lnSpc>
                <a:spcPct val="90000"/>
              </a:lnSpc>
              <a:spcBef>
                <a:spcPts val="0"/>
              </a:spcBef>
              <a:spcAft>
                <a:spcPts val="0"/>
              </a:spcAft>
              <a:buClr>
                <a:schemeClr val="dk1"/>
              </a:buClr>
              <a:buSzPts val="1400"/>
              <a:buNone/>
            </a:pPr>
            <a:endParaRPr sz="3200">
              <a:solidFill>
                <a:srgbClr val="000000"/>
              </a:solidFill>
            </a:endParaRPr>
          </a:p>
          <a:p>
            <a:pPr marL="0" lvl="0" indent="0" algn="l" rtl="0">
              <a:lnSpc>
                <a:spcPct val="90000"/>
              </a:lnSpc>
              <a:spcBef>
                <a:spcPts val="0"/>
              </a:spcBef>
              <a:spcAft>
                <a:spcPts val="0"/>
              </a:spcAft>
              <a:buClr>
                <a:schemeClr val="dk1"/>
              </a:buClr>
              <a:buSzPts val="1400"/>
              <a:buNone/>
            </a:pPr>
            <a:endParaRPr sz="3200"/>
          </a:p>
          <a:p>
            <a:pPr marL="0" lvl="0" indent="0" algn="l" rtl="0">
              <a:lnSpc>
                <a:spcPct val="90000"/>
              </a:lnSpc>
              <a:spcBef>
                <a:spcPts val="0"/>
              </a:spcBef>
              <a:spcAft>
                <a:spcPts val="0"/>
              </a:spcAft>
              <a:buClr>
                <a:schemeClr val="dk1"/>
              </a:buClr>
              <a:buSzPts val="1400"/>
              <a:buNone/>
            </a:pPr>
            <a:endParaRPr sz="3200">
              <a:solidFill>
                <a:srgbClr val="000000"/>
              </a:solidFill>
            </a:endParaRPr>
          </a:p>
          <a:p>
            <a:pPr marL="0" lvl="0" indent="0" algn="l" rtl="0">
              <a:lnSpc>
                <a:spcPct val="90000"/>
              </a:lnSpc>
              <a:spcBef>
                <a:spcPts val="0"/>
              </a:spcBef>
              <a:spcAft>
                <a:spcPts val="0"/>
              </a:spcAft>
              <a:buClr>
                <a:schemeClr val="dk1"/>
              </a:buClr>
              <a:buSzPts val="1400"/>
              <a:buNone/>
            </a:pPr>
            <a:endParaRPr sz="3200"/>
          </a:p>
          <a:p>
            <a:pPr marL="0" lvl="0" indent="0" algn="ctr" rtl="0">
              <a:lnSpc>
                <a:spcPct val="90000"/>
              </a:lnSpc>
              <a:spcBef>
                <a:spcPts val="0"/>
              </a:spcBef>
              <a:spcAft>
                <a:spcPts val="0"/>
              </a:spcAft>
              <a:buClr>
                <a:schemeClr val="dk1"/>
              </a:buClr>
              <a:buSzPts val="1400"/>
              <a:buNone/>
            </a:pPr>
            <a:endParaRPr sz="3200">
              <a:solidFill>
                <a:srgbClr val="000000"/>
              </a:solidFill>
            </a:endParaRPr>
          </a:p>
        </p:txBody>
      </p:sp>
      <p:pic>
        <p:nvPicPr>
          <p:cNvPr id="258" name="Google Shape;258;g23a62762e51_1_112"/>
          <p:cNvPicPr preferRelativeResize="0"/>
          <p:nvPr/>
        </p:nvPicPr>
        <p:blipFill>
          <a:blip r:embed="rId3">
            <a:alphaModFix/>
          </a:blip>
          <a:stretch>
            <a:fillRect/>
          </a:stretch>
        </p:blipFill>
        <p:spPr>
          <a:xfrm>
            <a:off x="2328150" y="1489549"/>
            <a:ext cx="7535700" cy="5334452"/>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34"/>
          <p:cNvSpPr txBox="1">
            <a:spLocks noGrp="1"/>
          </p:cNvSpPr>
          <p:nvPr>
            <p:ph type="title"/>
          </p:nvPr>
        </p:nvSpPr>
        <p:spPr>
          <a:xfrm>
            <a:off x="375138" y="188670"/>
            <a:ext cx="9612015" cy="104373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2800"/>
              <a:buFont typeface="Open Sans SemiBold"/>
              <a:buNone/>
            </a:pPr>
            <a:r>
              <a:rPr lang="en-US"/>
              <a:t>THE CATHOLIC EARTHCARE SCHOOLS PROGRAM</a:t>
            </a:r>
            <a:endParaRPr/>
          </a:p>
        </p:txBody>
      </p:sp>
      <p:sp>
        <p:nvSpPr>
          <p:cNvPr id="265" name="Google Shape;265;p34"/>
          <p:cNvSpPr txBox="1">
            <a:spLocks noGrp="1"/>
          </p:cNvSpPr>
          <p:nvPr>
            <p:ph type="body" idx="1"/>
          </p:nvPr>
        </p:nvSpPr>
        <p:spPr>
          <a:xfrm>
            <a:off x="375139" y="1600205"/>
            <a:ext cx="11503980" cy="434340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0"/>
              </a:spcBef>
              <a:spcAft>
                <a:spcPts val="0"/>
              </a:spcAft>
              <a:buClr>
                <a:srgbClr val="262626"/>
              </a:buClr>
              <a:buSzPts val="1800"/>
              <a:buNone/>
            </a:pPr>
            <a:endParaRPr/>
          </a:p>
          <a:p>
            <a:pPr marL="0" lvl="0" indent="0" algn="l" rtl="0">
              <a:lnSpc>
                <a:spcPct val="120000"/>
              </a:lnSpc>
              <a:spcBef>
                <a:spcPts val="800"/>
              </a:spcBef>
              <a:spcAft>
                <a:spcPts val="0"/>
              </a:spcAft>
              <a:buClr>
                <a:srgbClr val="262626"/>
              </a:buClr>
              <a:buSzPts val="1800"/>
              <a:buNone/>
            </a:pPr>
            <a:r>
              <a:rPr lang="en-US"/>
              <a:t>Laudato Si’ </a:t>
            </a:r>
            <a:r>
              <a:rPr lang="en-US" b="1">
                <a:solidFill>
                  <a:srgbClr val="ABBD64"/>
                </a:solidFill>
              </a:rPr>
              <a:t>process</a:t>
            </a:r>
            <a:r>
              <a:rPr lang="en-US"/>
              <a:t> – conversation, conversion and action</a:t>
            </a:r>
            <a:endParaRPr/>
          </a:p>
          <a:p>
            <a:pPr marL="0" lvl="0" indent="0" algn="l" rtl="0">
              <a:lnSpc>
                <a:spcPct val="120000"/>
              </a:lnSpc>
              <a:spcBef>
                <a:spcPts val="800"/>
              </a:spcBef>
              <a:spcAft>
                <a:spcPts val="0"/>
              </a:spcAft>
              <a:buClr>
                <a:srgbClr val="262626"/>
              </a:buClr>
              <a:buSzPts val="1800"/>
              <a:buNone/>
            </a:pPr>
            <a:r>
              <a:rPr lang="en-US"/>
              <a:t>Ecological conversion “transforming hearts and minds”                                                                         so as to hear the cry of the earth and the cry of the poor</a:t>
            </a:r>
            <a:endParaRPr/>
          </a:p>
          <a:p>
            <a:pPr marL="0" lvl="0" indent="0" algn="l" rtl="0">
              <a:lnSpc>
                <a:spcPct val="120000"/>
              </a:lnSpc>
              <a:spcBef>
                <a:spcPts val="800"/>
              </a:spcBef>
              <a:spcAft>
                <a:spcPts val="0"/>
              </a:spcAft>
              <a:buClr>
                <a:srgbClr val="262626"/>
              </a:buClr>
              <a:buSzPts val="1800"/>
              <a:buNone/>
            </a:pPr>
            <a:r>
              <a:rPr lang="en-US"/>
              <a:t>National program - </a:t>
            </a:r>
            <a:r>
              <a:rPr lang="en-US" b="1">
                <a:solidFill>
                  <a:srgbClr val="ABBD64"/>
                </a:solidFill>
              </a:rPr>
              <a:t>Student led </a:t>
            </a:r>
            <a:endParaRPr/>
          </a:p>
          <a:p>
            <a:pPr marL="0" lvl="0" indent="0" algn="l" rtl="0">
              <a:lnSpc>
                <a:spcPct val="120000"/>
              </a:lnSpc>
              <a:spcBef>
                <a:spcPts val="800"/>
              </a:spcBef>
              <a:spcAft>
                <a:spcPts val="0"/>
              </a:spcAft>
              <a:buClr>
                <a:srgbClr val="ABBD64"/>
              </a:buClr>
              <a:buSzPts val="1800"/>
              <a:buNone/>
            </a:pPr>
            <a:r>
              <a:rPr lang="en-US" b="1">
                <a:solidFill>
                  <a:srgbClr val="ABBD64"/>
                </a:solidFill>
              </a:rPr>
              <a:t>Harmonize</a:t>
            </a:r>
            <a:r>
              <a:rPr lang="en-US"/>
              <a:t> with other programs – recognition of work already undertaken</a:t>
            </a:r>
            <a:endParaRPr/>
          </a:p>
          <a:p>
            <a:pPr marL="0" lvl="0" indent="0" algn="l" rtl="0">
              <a:lnSpc>
                <a:spcPct val="120000"/>
              </a:lnSpc>
              <a:spcBef>
                <a:spcPts val="800"/>
              </a:spcBef>
              <a:spcAft>
                <a:spcPts val="0"/>
              </a:spcAft>
              <a:buClr>
                <a:srgbClr val="262626"/>
              </a:buClr>
              <a:buSzPts val="1800"/>
              <a:buNone/>
            </a:pPr>
            <a:endParaRPr/>
          </a:p>
          <a:p>
            <a:pPr marL="0" lvl="0" indent="0" algn="l" rtl="0">
              <a:lnSpc>
                <a:spcPct val="120000"/>
              </a:lnSpc>
              <a:spcBef>
                <a:spcPts val="800"/>
              </a:spcBef>
              <a:spcAft>
                <a:spcPts val="0"/>
              </a:spcAft>
              <a:buClr>
                <a:srgbClr val="262626"/>
              </a:buClr>
              <a:buSzPts val="1800"/>
              <a:buNone/>
            </a:pPr>
            <a:endParaRPr/>
          </a:p>
          <a:p>
            <a:pPr marL="0" lvl="0" indent="0" algn="l" rtl="0">
              <a:lnSpc>
                <a:spcPct val="120000"/>
              </a:lnSpc>
              <a:spcBef>
                <a:spcPts val="800"/>
              </a:spcBef>
              <a:spcAft>
                <a:spcPts val="0"/>
              </a:spcAft>
              <a:buClr>
                <a:srgbClr val="262626"/>
              </a:buClr>
              <a:buSzPts val="1800"/>
              <a:buNone/>
            </a:pPr>
            <a:r>
              <a:rPr lang="en-US"/>
              <a:t>Register at </a:t>
            </a:r>
            <a:r>
              <a:rPr lang="en-US" u="sng">
                <a:solidFill>
                  <a:schemeClr val="hlink"/>
                </a:solidFill>
                <a:hlinkClick r:id="rId3"/>
              </a:rPr>
              <a:t>https://catholicearthcare.org.au/earthcare-certified-schools-program/</a:t>
            </a:r>
            <a:endParaRPr/>
          </a:p>
          <a:p>
            <a:pPr marL="0" lvl="0" indent="0" algn="l" rtl="0">
              <a:lnSpc>
                <a:spcPct val="120000"/>
              </a:lnSpc>
              <a:spcBef>
                <a:spcPts val="800"/>
              </a:spcBef>
              <a:spcAft>
                <a:spcPts val="0"/>
              </a:spcAft>
              <a:buClr>
                <a:srgbClr val="262626"/>
              </a:buClr>
              <a:buSzPts val="1800"/>
              <a:buNone/>
            </a:pPr>
            <a:endParaRPr/>
          </a:p>
          <a:p>
            <a:pPr marL="0" lvl="0" indent="0" algn="l" rtl="0">
              <a:lnSpc>
                <a:spcPct val="120000"/>
              </a:lnSpc>
              <a:spcBef>
                <a:spcPts val="800"/>
              </a:spcBef>
              <a:spcAft>
                <a:spcPts val="0"/>
              </a:spcAft>
              <a:buClr>
                <a:srgbClr val="262626"/>
              </a:buClr>
              <a:buSzPts val="1800"/>
              <a:buNone/>
            </a:pPr>
            <a:endParaRPr/>
          </a:p>
        </p:txBody>
      </p:sp>
      <p:pic>
        <p:nvPicPr>
          <p:cNvPr id="266" name="Google Shape;266;p34"/>
          <p:cNvPicPr preferRelativeResize="0"/>
          <p:nvPr/>
        </p:nvPicPr>
        <p:blipFill rotWithShape="1">
          <a:blip r:embed="rId4">
            <a:alphaModFix/>
          </a:blip>
          <a:srcRect l="13043" b="9564"/>
          <a:stretch/>
        </p:blipFill>
        <p:spPr>
          <a:xfrm>
            <a:off x="8865957" y="1951286"/>
            <a:ext cx="2797263" cy="2181865"/>
          </a:xfrm>
          <a:prstGeom prst="rect">
            <a:avLst/>
          </a:prstGeom>
          <a:noFill/>
          <a:ln>
            <a:noFill/>
          </a:ln>
        </p:spPr>
      </p:pic>
      <p:sp>
        <p:nvSpPr>
          <p:cNvPr id="267" name="Google Shape;267;p34"/>
          <p:cNvSpPr txBox="1"/>
          <p:nvPr/>
        </p:nvSpPr>
        <p:spPr>
          <a:xfrm>
            <a:off x="9480952" y="4145678"/>
            <a:ext cx="3048001"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000000"/>
                </a:solidFill>
                <a:latin typeface="Arial"/>
                <a:ea typeface="Arial"/>
                <a:cs typeface="Arial"/>
                <a:sym typeface="Arial"/>
              </a:rPr>
              <a:t>Children planting in the Philippines </a:t>
            </a:r>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000000"/>
                </a:solidFill>
                <a:latin typeface="Arial"/>
                <a:ea typeface="Arial"/>
                <a:cs typeface="Arial"/>
                <a:sym typeface="Arial"/>
              </a:rPr>
              <a:t>Credit E. Trinchera</a:t>
            </a:r>
            <a:endParaRPr sz="800" b="0" i="0" u="none" strike="noStrike" cap="non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5"/>
          <p:cNvSpPr txBox="1">
            <a:spLocks noGrp="1"/>
          </p:cNvSpPr>
          <p:nvPr>
            <p:ph type="title"/>
          </p:nvPr>
        </p:nvSpPr>
        <p:spPr>
          <a:xfrm>
            <a:off x="375138" y="188670"/>
            <a:ext cx="9612015" cy="104373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2800"/>
              <a:buFont typeface="Open Sans SemiBold"/>
              <a:buNone/>
            </a:pPr>
            <a:r>
              <a:rPr lang="en-US"/>
              <a:t>5 LEVELS CERTIFICATION CRITERIA</a:t>
            </a:r>
            <a:endParaRPr/>
          </a:p>
        </p:txBody>
      </p:sp>
      <p:sp>
        <p:nvSpPr>
          <p:cNvPr id="274" name="Google Shape;274;p35"/>
          <p:cNvSpPr txBox="1">
            <a:spLocks noGrp="1"/>
          </p:cNvSpPr>
          <p:nvPr>
            <p:ph type="body" idx="1"/>
          </p:nvPr>
        </p:nvSpPr>
        <p:spPr>
          <a:xfrm>
            <a:off x="268814" y="1536409"/>
            <a:ext cx="11503980" cy="4686366"/>
          </a:xfrm>
          <a:prstGeom prst="rect">
            <a:avLst/>
          </a:prstGeom>
          <a:noFill/>
          <a:ln>
            <a:noFill/>
          </a:ln>
        </p:spPr>
        <p:txBody>
          <a:bodyPr spcFirstLastPara="1" wrap="square" lIns="91425" tIns="45700" rIns="91425" bIns="45700" anchor="t" anchorCtr="0">
            <a:normAutofit fontScale="40000" lnSpcReduction="20000"/>
          </a:bodyPr>
          <a:lstStyle/>
          <a:p>
            <a:pPr marL="0" lvl="0" indent="0" algn="l" rtl="0">
              <a:lnSpc>
                <a:spcPct val="120000"/>
              </a:lnSpc>
              <a:spcBef>
                <a:spcPts val="0"/>
              </a:spcBef>
              <a:spcAft>
                <a:spcPts val="0"/>
              </a:spcAft>
              <a:buClr>
                <a:srgbClr val="262626"/>
              </a:buClr>
              <a:buSzPct val="100000"/>
              <a:buNone/>
            </a:pPr>
            <a:r>
              <a:rPr lang="en-US" sz="5500" b="1"/>
              <a:t>Level 1 Affirming ecological practice </a:t>
            </a:r>
            <a:endParaRPr sz="5500"/>
          </a:p>
          <a:p>
            <a:pPr marL="0" lvl="0" indent="0" algn="l" rtl="0">
              <a:lnSpc>
                <a:spcPct val="120000"/>
              </a:lnSpc>
              <a:spcBef>
                <a:spcPts val="800"/>
              </a:spcBef>
              <a:spcAft>
                <a:spcPts val="0"/>
              </a:spcAft>
              <a:buClr>
                <a:srgbClr val="262626"/>
              </a:buClr>
              <a:buSzPct val="100000"/>
              <a:buNone/>
            </a:pPr>
            <a:r>
              <a:rPr lang="en-US" sz="5500"/>
              <a:t>Familiarization with the process and documents.                                                                                                          Recognize work already undertaken.</a:t>
            </a:r>
            <a:endParaRPr/>
          </a:p>
          <a:p>
            <a:pPr marL="0" lvl="0" indent="0" algn="l" rtl="0">
              <a:lnSpc>
                <a:spcPct val="120000"/>
              </a:lnSpc>
              <a:spcBef>
                <a:spcPts val="800"/>
              </a:spcBef>
              <a:spcAft>
                <a:spcPts val="0"/>
              </a:spcAft>
              <a:buClr>
                <a:srgbClr val="92D050"/>
              </a:buClr>
              <a:buSzPct val="100000"/>
              <a:buNone/>
            </a:pPr>
            <a:r>
              <a:rPr lang="en-US" sz="5500" b="1">
                <a:solidFill>
                  <a:srgbClr val="92D050"/>
                </a:solidFill>
              </a:rPr>
              <a:t>No documents required.</a:t>
            </a:r>
            <a:endParaRPr/>
          </a:p>
          <a:p>
            <a:pPr marL="0" lvl="0" indent="0" algn="l" rtl="0">
              <a:lnSpc>
                <a:spcPct val="120000"/>
              </a:lnSpc>
              <a:spcBef>
                <a:spcPts val="800"/>
              </a:spcBef>
              <a:spcAft>
                <a:spcPts val="0"/>
              </a:spcAft>
              <a:buClr>
                <a:srgbClr val="262626"/>
              </a:buClr>
              <a:buSzPct val="100000"/>
              <a:buNone/>
            </a:pPr>
            <a:endParaRPr sz="9000" b="1"/>
          </a:p>
          <a:p>
            <a:pPr marL="0" lvl="0" indent="0" algn="l" rtl="0">
              <a:lnSpc>
                <a:spcPct val="120000"/>
              </a:lnSpc>
              <a:spcBef>
                <a:spcPts val="800"/>
              </a:spcBef>
              <a:spcAft>
                <a:spcPts val="0"/>
              </a:spcAft>
              <a:buClr>
                <a:srgbClr val="262626"/>
              </a:buClr>
              <a:buSzPct val="100000"/>
              <a:buNone/>
            </a:pPr>
            <a:r>
              <a:rPr lang="en-US" sz="5500" b="1"/>
              <a:t>Level 2 Ecological dialogue creating change</a:t>
            </a:r>
            <a:endParaRPr/>
          </a:p>
          <a:p>
            <a:pPr marL="0" lvl="0" indent="0" algn="l" rtl="0">
              <a:lnSpc>
                <a:spcPct val="120000"/>
              </a:lnSpc>
              <a:spcBef>
                <a:spcPts val="800"/>
              </a:spcBef>
              <a:spcAft>
                <a:spcPts val="0"/>
              </a:spcAft>
              <a:buClr>
                <a:srgbClr val="262626"/>
              </a:buClr>
              <a:buSzPct val="100000"/>
              <a:buNone/>
            </a:pPr>
            <a:r>
              <a:rPr lang="en-US" sz="5500"/>
              <a:t>Commits to whole school, student-led ecological dialogue and change actions</a:t>
            </a:r>
            <a:endParaRPr sz="5500"/>
          </a:p>
          <a:p>
            <a:pPr marL="0" lvl="0" indent="0" algn="l" rtl="0">
              <a:lnSpc>
                <a:spcPct val="120000"/>
              </a:lnSpc>
              <a:spcBef>
                <a:spcPts val="800"/>
              </a:spcBef>
              <a:spcAft>
                <a:spcPts val="0"/>
              </a:spcAft>
              <a:buClr>
                <a:srgbClr val="262626"/>
              </a:buClr>
              <a:buSzPct val="100000"/>
              <a:buNone/>
            </a:pPr>
            <a:r>
              <a:rPr lang="en-US" sz="5500"/>
              <a:t>Choose a project, carry out an audit and make changes. Actions at least 2 LSAP goals.</a:t>
            </a:r>
            <a:endParaRPr/>
          </a:p>
          <a:p>
            <a:pPr marL="0" lvl="0" indent="0" algn="l" rtl="0">
              <a:lnSpc>
                <a:spcPct val="120000"/>
              </a:lnSpc>
              <a:spcBef>
                <a:spcPts val="800"/>
              </a:spcBef>
              <a:spcAft>
                <a:spcPts val="0"/>
              </a:spcAft>
              <a:buClr>
                <a:srgbClr val="CC99AA"/>
              </a:buClr>
              <a:buSzPct val="100000"/>
              <a:buNone/>
            </a:pPr>
            <a:r>
              <a:rPr lang="en-US" sz="5500" b="1">
                <a:solidFill>
                  <a:srgbClr val="CC99AA"/>
                </a:solidFill>
              </a:rPr>
              <a:t>Level 2 Audit submitted to Earthcare</a:t>
            </a:r>
            <a:endParaRPr/>
          </a:p>
          <a:p>
            <a:pPr marL="0" lvl="0" indent="0" algn="l" rtl="0">
              <a:lnSpc>
                <a:spcPct val="120000"/>
              </a:lnSpc>
              <a:spcBef>
                <a:spcPts val="800"/>
              </a:spcBef>
              <a:spcAft>
                <a:spcPts val="0"/>
              </a:spcAft>
              <a:buClr>
                <a:srgbClr val="262626"/>
              </a:buClr>
              <a:buSzPct val="100000"/>
              <a:buNone/>
            </a:pPr>
            <a:endParaRPr sz="6400" b="1">
              <a:solidFill>
                <a:srgbClr val="CC99AA"/>
              </a:solidFill>
            </a:endParaRPr>
          </a:p>
          <a:p>
            <a:pPr marL="0" lvl="0" indent="0" algn="l" rtl="0">
              <a:lnSpc>
                <a:spcPct val="120000"/>
              </a:lnSpc>
              <a:spcBef>
                <a:spcPts val="800"/>
              </a:spcBef>
              <a:spcAft>
                <a:spcPts val="0"/>
              </a:spcAft>
              <a:buClr>
                <a:srgbClr val="262626"/>
              </a:buClr>
              <a:buSzPct val="100000"/>
              <a:buNone/>
            </a:pPr>
            <a:endParaRPr sz="2100"/>
          </a:p>
          <a:p>
            <a:pPr marL="0" lvl="0" indent="0" algn="l" rtl="0">
              <a:lnSpc>
                <a:spcPct val="120000"/>
              </a:lnSpc>
              <a:spcBef>
                <a:spcPts val="800"/>
              </a:spcBef>
              <a:spcAft>
                <a:spcPts val="0"/>
              </a:spcAft>
              <a:buClr>
                <a:srgbClr val="262626"/>
              </a:buClr>
              <a:buSzPct val="100000"/>
              <a:buNone/>
            </a:pPr>
            <a:endParaRPr sz="2000"/>
          </a:p>
          <a:p>
            <a:pPr marL="0" lvl="0" indent="0" algn="l" rtl="0">
              <a:lnSpc>
                <a:spcPct val="120000"/>
              </a:lnSpc>
              <a:spcBef>
                <a:spcPts val="800"/>
              </a:spcBef>
              <a:spcAft>
                <a:spcPts val="0"/>
              </a:spcAft>
              <a:buClr>
                <a:srgbClr val="262626"/>
              </a:buClr>
              <a:buSzPct val="100000"/>
              <a:buNone/>
            </a:pPr>
            <a:endParaRPr>
              <a:latin typeface="Arial"/>
              <a:ea typeface="Arial"/>
              <a:cs typeface="Arial"/>
              <a:sym typeface="Arial"/>
            </a:endParaRPr>
          </a:p>
          <a:p>
            <a:pPr marL="0" lvl="0" indent="0" algn="l" rtl="0">
              <a:lnSpc>
                <a:spcPct val="120000"/>
              </a:lnSpc>
              <a:spcBef>
                <a:spcPts val="800"/>
              </a:spcBef>
              <a:spcAft>
                <a:spcPts val="0"/>
              </a:spcAft>
              <a:buClr>
                <a:srgbClr val="262626"/>
              </a:buClr>
              <a:buSzPct val="100000"/>
              <a:buNone/>
            </a:pPr>
            <a:endParaRPr b="1">
              <a:latin typeface="Arial"/>
              <a:ea typeface="Arial"/>
              <a:cs typeface="Arial"/>
              <a:sym typeface="Arial"/>
            </a:endParaRPr>
          </a:p>
        </p:txBody>
      </p:sp>
      <p:pic>
        <p:nvPicPr>
          <p:cNvPr id="275" name="Google Shape;275;p35"/>
          <p:cNvPicPr preferRelativeResize="0"/>
          <p:nvPr/>
        </p:nvPicPr>
        <p:blipFill rotWithShape="1">
          <a:blip r:embed="rId3">
            <a:alphaModFix/>
          </a:blip>
          <a:srcRect/>
          <a:stretch/>
        </p:blipFill>
        <p:spPr>
          <a:xfrm>
            <a:off x="7662516" y="1741618"/>
            <a:ext cx="3342653" cy="2302376"/>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6"/>
          <p:cNvSpPr txBox="1">
            <a:spLocks noGrp="1"/>
          </p:cNvSpPr>
          <p:nvPr>
            <p:ph type="title"/>
          </p:nvPr>
        </p:nvSpPr>
        <p:spPr>
          <a:xfrm>
            <a:off x="375138" y="188670"/>
            <a:ext cx="9612015" cy="104373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2800"/>
              <a:buFont typeface="Open Sans SemiBold"/>
              <a:buNone/>
            </a:pPr>
            <a:r>
              <a:rPr lang="en-US"/>
              <a:t>5 LEVELS CERTIFICATION CRITERIA</a:t>
            </a:r>
            <a:endParaRPr/>
          </a:p>
        </p:txBody>
      </p:sp>
      <p:sp>
        <p:nvSpPr>
          <p:cNvPr id="282" name="Google Shape;282;p36"/>
          <p:cNvSpPr txBox="1">
            <a:spLocks noGrp="1"/>
          </p:cNvSpPr>
          <p:nvPr>
            <p:ph type="body" idx="1"/>
          </p:nvPr>
        </p:nvSpPr>
        <p:spPr>
          <a:xfrm>
            <a:off x="268814" y="1754481"/>
            <a:ext cx="11503980" cy="4343400"/>
          </a:xfrm>
          <a:prstGeom prst="rect">
            <a:avLst/>
          </a:prstGeom>
          <a:noFill/>
          <a:ln>
            <a:noFill/>
          </a:ln>
        </p:spPr>
        <p:txBody>
          <a:bodyPr spcFirstLastPara="1" wrap="square" lIns="91425" tIns="45700" rIns="91425" bIns="45700" anchor="t" anchorCtr="0">
            <a:normAutofit fontScale="40000" lnSpcReduction="20000"/>
          </a:bodyPr>
          <a:lstStyle/>
          <a:p>
            <a:pPr marL="0" lvl="0" indent="0" algn="l" rtl="0">
              <a:lnSpc>
                <a:spcPct val="120000"/>
              </a:lnSpc>
              <a:spcBef>
                <a:spcPts val="0"/>
              </a:spcBef>
              <a:spcAft>
                <a:spcPts val="0"/>
              </a:spcAft>
              <a:buClr>
                <a:srgbClr val="262626"/>
              </a:buClr>
              <a:buSzPct val="100000"/>
              <a:buNone/>
            </a:pPr>
            <a:r>
              <a:rPr lang="en-US" sz="4500" b="1">
                <a:latin typeface="Open Sans"/>
                <a:ea typeface="Open Sans"/>
                <a:cs typeface="Open Sans"/>
                <a:sym typeface="Open Sans"/>
              </a:rPr>
              <a:t>Level 3 Ecological Conversion and Sustained change</a:t>
            </a:r>
            <a:endParaRPr/>
          </a:p>
          <a:p>
            <a:pPr marL="0" lvl="0" indent="0" algn="l" rtl="0">
              <a:lnSpc>
                <a:spcPct val="120000"/>
              </a:lnSpc>
              <a:spcBef>
                <a:spcPts val="800"/>
              </a:spcBef>
              <a:spcAft>
                <a:spcPts val="0"/>
              </a:spcAft>
              <a:buClr>
                <a:srgbClr val="262626"/>
              </a:buClr>
              <a:buSzPct val="100000"/>
              <a:buNone/>
            </a:pPr>
            <a:r>
              <a:rPr lang="en-US" sz="4500">
                <a:latin typeface="Open Sans"/>
                <a:ea typeface="Open Sans"/>
                <a:cs typeface="Open Sans"/>
                <a:sym typeface="Open Sans"/>
              </a:rPr>
              <a:t>Commits to a “whole of school” ecological conversion through sustained student led ecological changes.</a:t>
            </a:r>
            <a:endParaRPr sz="4500">
              <a:latin typeface="Open Sans"/>
              <a:ea typeface="Open Sans"/>
              <a:cs typeface="Open Sans"/>
              <a:sym typeface="Open Sans"/>
            </a:endParaRPr>
          </a:p>
          <a:p>
            <a:pPr marL="0" lvl="0" indent="0" algn="l" rtl="0">
              <a:lnSpc>
                <a:spcPct val="120000"/>
              </a:lnSpc>
              <a:spcBef>
                <a:spcPts val="800"/>
              </a:spcBef>
              <a:spcAft>
                <a:spcPts val="0"/>
              </a:spcAft>
              <a:buClr>
                <a:srgbClr val="262626"/>
              </a:buClr>
              <a:buSzPct val="100000"/>
              <a:buNone/>
            </a:pPr>
            <a:r>
              <a:rPr lang="en-US" sz="4500">
                <a:latin typeface="Open Sans"/>
                <a:ea typeface="Open Sans"/>
                <a:cs typeface="Open Sans"/>
                <a:sym typeface="Open Sans"/>
              </a:rPr>
              <a:t>Action plan based on data from audits, Actions 2 new goals.</a:t>
            </a:r>
            <a:endParaRPr/>
          </a:p>
          <a:p>
            <a:pPr marL="0" lvl="0" indent="0" algn="l" rtl="0">
              <a:lnSpc>
                <a:spcPct val="120000"/>
              </a:lnSpc>
              <a:spcBef>
                <a:spcPts val="800"/>
              </a:spcBef>
              <a:spcAft>
                <a:spcPts val="0"/>
              </a:spcAft>
              <a:buClr>
                <a:srgbClr val="EFAC77"/>
              </a:buClr>
              <a:buSzPct val="100000"/>
              <a:buNone/>
            </a:pPr>
            <a:r>
              <a:rPr lang="en-US" sz="4500" b="1">
                <a:solidFill>
                  <a:srgbClr val="EFAC77"/>
                </a:solidFill>
                <a:latin typeface="Open Sans"/>
                <a:ea typeface="Open Sans"/>
                <a:cs typeface="Open Sans"/>
                <a:sym typeface="Open Sans"/>
              </a:rPr>
              <a:t>Level 3 Audit submitted to Earthcare</a:t>
            </a:r>
            <a:endParaRPr/>
          </a:p>
          <a:p>
            <a:pPr marL="0" lvl="0" indent="0" algn="l" rtl="0">
              <a:lnSpc>
                <a:spcPct val="120000"/>
              </a:lnSpc>
              <a:spcBef>
                <a:spcPts val="800"/>
              </a:spcBef>
              <a:spcAft>
                <a:spcPts val="0"/>
              </a:spcAft>
              <a:buClr>
                <a:srgbClr val="262626"/>
              </a:buClr>
              <a:buSzPct val="100000"/>
              <a:buNone/>
            </a:pPr>
            <a:endParaRPr sz="4200" b="1">
              <a:solidFill>
                <a:srgbClr val="EFAC77"/>
              </a:solidFill>
            </a:endParaRPr>
          </a:p>
          <a:p>
            <a:pPr marL="0" lvl="0" indent="0" algn="l" rtl="0">
              <a:lnSpc>
                <a:spcPct val="120000"/>
              </a:lnSpc>
              <a:spcBef>
                <a:spcPts val="800"/>
              </a:spcBef>
              <a:spcAft>
                <a:spcPts val="0"/>
              </a:spcAft>
              <a:buClr>
                <a:srgbClr val="262626"/>
              </a:buClr>
              <a:buSzPct val="100000"/>
              <a:buNone/>
            </a:pPr>
            <a:r>
              <a:rPr lang="en-US" sz="4500" b="1">
                <a:latin typeface="Open Sans"/>
                <a:ea typeface="Open Sans"/>
                <a:cs typeface="Open Sans"/>
                <a:sym typeface="Open Sans"/>
              </a:rPr>
              <a:t>Level 4 Deep Ecological Conversion creating Cultural change</a:t>
            </a:r>
            <a:endParaRPr sz="4500">
              <a:latin typeface="Open Sans"/>
              <a:ea typeface="Open Sans"/>
              <a:cs typeface="Open Sans"/>
              <a:sym typeface="Open Sans"/>
            </a:endParaRPr>
          </a:p>
          <a:p>
            <a:pPr marL="0" lvl="0" indent="0" algn="l" rtl="0">
              <a:lnSpc>
                <a:spcPct val="120000"/>
              </a:lnSpc>
              <a:spcBef>
                <a:spcPts val="800"/>
              </a:spcBef>
              <a:spcAft>
                <a:spcPts val="0"/>
              </a:spcAft>
              <a:buClr>
                <a:srgbClr val="262626"/>
              </a:buClr>
              <a:buSzPct val="100000"/>
              <a:buNone/>
            </a:pPr>
            <a:r>
              <a:rPr lang="en-US" sz="4500">
                <a:latin typeface="Open Sans"/>
                <a:ea typeface="Open Sans"/>
                <a:cs typeface="Open Sans"/>
                <a:sym typeface="Open Sans"/>
              </a:rPr>
              <a:t>Networking and collaboration, the school community has undergone</a:t>
            </a:r>
            <a:endParaRPr/>
          </a:p>
          <a:p>
            <a:pPr marL="0" lvl="0" indent="0" algn="l" rtl="0">
              <a:lnSpc>
                <a:spcPct val="120000"/>
              </a:lnSpc>
              <a:spcBef>
                <a:spcPts val="800"/>
              </a:spcBef>
              <a:spcAft>
                <a:spcPts val="0"/>
              </a:spcAft>
              <a:buClr>
                <a:srgbClr val="262626"/>
              </a:buClr>
              <a:buSzPct val="100000"/>
              <a:buNone/>
            </a:pPr>
            <a:r>
              <a:rPr lang="en-US" sz="4500">
                <a:latin typeface="Open Sans"/>
                <a:ea typeface="Open Sans"/>
                <a:cs typeface="Open Sans"/>
                <a:sym typeface="Open Sans"/>
              </a:rPr>
              <a:t> a cultural change.</a:t>
            </a:r>
            <a:endParaRPr/>
          </a:p>
          <a:p>
            <a:pPr marL="0" lvl="0" indent="0" algn="l" rtl="0">
              <a:lnSpc>
                <a:spcPct val="120000"/>
              </a:lnSpc>
              <a:spcBef>
                <a:spcPts val="800"/>
              </a:spcBef>
              <a:spcAft>
                <a:spcPts val="0"/>
              </a:spcAft>
              <a:buClr>
                <a:srgbClr val="262626"/>
              </a:buClr>
              <a:buSzPct val="100000"/>
              <a:buNone/>
            </a:pPr>
            <a:r>
              <a:rPr lang="en-US" sz="4500">
                <a:latin typeface="Open Sans"/>
                <a:ea typeface="Open Sans"/>
                <a:cs typeface="Open Sans"/>
                <a:sym typeface="Open Sans"/>
              </a:rPr>
              <a:t>Actions include 2 new goals. </a:t>
            </a:r>
            <a:endParaRPr/>
          </a:p>
          <a:p>
            <a:pPr marL="0" lvl="0" indent="0" algn="l" rtl="0">
              <a:lnSpc>
                <a:spcPct val="120000"/>
              </a:lnSpc>
              <a:spcBef>
                <a:spcPts val="800"/>
              </a:spcBef>
              <a:spcAft>
                <a:spcPts val="0"/>
              </a:spcAft>
              <a:buClr>
                <a:srgbClr val="92D050"/>
              </a:buClr>
              <a:buSzPct val="100000"/>
              <a:buNone/>
            </a:pPr>
            <a:r>
              <a:rPr lang="en-US" sz="4500" b="1">
                <a:solidFill>
                  <a:srgbClr val="92D050"/>
                </a:solidFill>
                <a:latin typeface="Open Sans"/>
                <a:ea typeface="Open Sans"/>
                <a:cs typeface="Open Sans"/>
                <a:sym typeface="Open Sans"/>
              </a:rPr>
              <a:t>Use the level 4 checklist as a guide, provide a report.</a:t>
            </a:r>
            <a:endParaRPr sz="4500" b="1">
              <a:solidFill>
                <a:srgbClr val="92D050"/>
              </a:solidFill>
              <a:latin typeface="Open Sans"/>
              <a:ea typeface="Open Sans"/>
              <a:cs typeface="Open Sans"/>
              <a:sym typeface="Open Sans"/>
            </a:endParaRPr>
          </a:p>
          <a:p>
            <a:pPr marL="0" lvl="0" indent="0" algn="l" rtl="0">
              <a:lnSpc>
                <a:spcPct val="120000"/>
              </a:lnSpc>
              <a:spcBef>
                <a:spcPts val="800"/>
              </a:spcBef>
              <a:spcAft>
                <a:spcPts val="0"/>
              </a:spcAft>
              <a:buClr>
                <a:srgbClr val="262626"/>
              </a:buClr>
              <a:buSzPct val="100000"/>
              <a:buNone/>
            </a:pPr>
            <a:endParaRPr sz="4200" b="1">
              <a:solidFill>
                <a:srgbClr val="EFAC77"/>
              </a:solidFill>
            </a:endParaRPr>
          </a:p>
          <a:p>
            <a:pPr marL="0" lvl="0" indent="0" algn="l" rtl="0">
              <a:lnSpc>
                <a:spcPct val="120000"/>
              </a:lnSpc>
              <a:spcBef>
                <a:spcPts val="800"/>
              </a:spcBef>
              <a:spcAft>
                <a:spcPts val="0"/>
              </a:spcAft>
              <a:buClr>
                <a:srgbClr val="262626"/>
              </a:buClr>
              <a:buSzPct val="100000"/>
              <a:buNone/>
            </a:pPr>
            <a:endParaRPr sz="2100"/>
          </a:p>
          <a:p>
            <a:pPr marL="0" lvl="0" indent="0" algn="l" rtl="0">
              <a:lnSpc>
                <a:spcPct val="120000"/>
              </a:lnSpc>
              <a:spcBef>
                <a:spcPts val="800"/>
              </a:spcBef>
              <a:spcAft>
                <a:spcPts val="0"/>
              </a:spcAft>
              <a:buClr>
                <a:srgbClr val="262626"/>
              </a:buClr>
              <a:buSzPct val="100000"/>
              <a:buNone/>
            </a:pPr>
            <a:endParaRPr sz="2000"/>
          </a:p>
          <a:p>
            <a:pPr marL="0" lvl="0" indent="0" algn="l" rtl="0">
              <a:lnSpc>
                <a:spcPct val="120000"/>
              </a:lnSpc>
              <a:spcBef>
                <a:spcPts val="800"/>
              </a:spcBef>
              <a:spcAft>
                <a:spcPts val="0"/>
              </a:spcAft>
              <a:buClr>
                <a:srgbClr val="262626"/>
              </a:buClr>
              <a:buSzPct val="100000"/>
              <a:buNone/>
            </a:pPr>
            <a:endParaRPr>
              <a:latin typeface="Arial"/>
              <a:ea typeface="Arial"/>
              <a:cs typeface="Arial"/>
              <a:sym typeface="Arial"/>
            </a:endParaRPr>
          </a:p>
          <a:p>
            <a:pPr marL="0" lvl="0" indent="0" algn="l" rtl="0">
              <a:lnSpc>
                <a:spcPct val="120000"/>
              </a:lnSpc>
              <a:spcBef>
                <a:spcPts val="800"/>
              </a:spcBef>
              <a:spcAft>
                <a:spcPts val="0"/>
              </a:spcAft>
              <a:buClr>
                <a:srgbClr val="262626"/>
              </a:buClr>
              <a:buSzPct val="100000"/>
              <a:buNone/>
            </a:pPr>
            <a:endParaRPr b="1">
              <a:latin typeface="Arial"/>
              <a:ea typeface="Arial"/>
              <a:cs typeface="Arial"/>
              <a:sym typeface="Arial"/>
            </a:endParaRPr>
          </a:p>
        </p:txBody>
      </p:sp>
      <p:pic>
        <p:nvPicPr>
          <p:cNvPr id="283" name="Google Shape;283;p36"/>
          <p:cNvPicPr preferRelativeResize="0"/>
          <p:nvPr/>
        </p:nvPicPr>
        <p:blipFill rotWithShape="1">
          <a:blip r:embed="rId3">
            <a:alphaModFix/>
          </a:blip>
          <a:srcRect/>
          <a:stretch/>
        </p:blipFill>
        <p:spPr>
          <a:xfrm>
            <a:off x="8049421" y="2903005"/>
            <a:ext cx="4051790" cy="279082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37"/>
          <p:cNvSpPr txBox="1">
            <a:spLocks noGrp="1"/>
          </p:cNvSpPr>
          <p:nvPr>
            <p:ph type="title"/>
          </p:nvPr>
        </p:nvSpPr>
        <p:spPr>
          <a:xfrm>
            <a:off x="375138" y="188670"/>
            <a:ext cx="9612015" cy="104373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2800"/>
              <a:buFont typeface="Open Sans SemiBold"/>
              <a:buNone/>
            </a:pPr>
            <a:r>
              <a:rPr lang="en-US"/>
              <a:t>CERTIFICATION CRITERIA</a:t>
            </a:r>
            <a:endParaRPr/>
          </a:p>
        </p:txBody>
      </p:sp>
      <p:sp>
        <p:nvSpPr>
          <p:cNvPr id="290" name="Google Shape;290;p37"/>
          <p:cNvSpPr txBox="1">
            <a:spLocks noGrp="1"/>
          </p:cNvSpPr>
          <p:nvPr>
            <p:ph type="body" idx="1"/>
          </p:nvPr>
        </p:nvSpPr>
        <p:spPr>
          <a:xfrm>
            <a:off x="265541" y="1844984"/>
            <a:ext cx="11660917" cy="4513286"/>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0"/>
              </a:spcBef>
              <a:spcAft>
                <a:spcPts val="0"/>
              </a:spcAft>
              <a:buClr>
                <a:srgbClr val="262626"/>
              </a:buClr>
              <a:buSzPts val="2100"/>
              <a:buNone/>
            </a:pPr>
            <a:r>
              <a:rPr lang="en-US" sz="2100" b="1">
                <a:latin typeface="Open Sans"/>
                <a:ea typeface="Open Sans"/>
                <a:cs typeface="Open Sans"/>
                <a:sym typeface="Open Sans"/>
              </a:rPr>
              <a:t>Level 5 Living an Ecological Vocation</a:t>
            </a:r>
            <a:endParaRPr/>
          </a:p>
          <a:p>
            <a:pPr marL="0" lvl="0" indent="0" algn="l" rtl="0">
              <a:lnSpc>
                <a:spcPct val="120000"/>
              </a:lnSpc>
              <a:spcBef>
                <a:spcPts val="800"/>
              </a:spcBef>
              <a:spcAft>
                <a:spcPts val="0"/>
              </a:spcAft>
              <a:buClr>
                <a:srgbClr val="262626"/>
              </a:buClr>
              <a:buSzPts val="2100"/>
              <a:buNone/>
            </a:pPr>
            <a:r>
              <a:rPr lang="en-US" sz="2100">
                <a:latin typeface="Open Sans"/>
                <a:ea typeface="Open Sans"/>
                <a:cs typeface="Open Sans"/>
                <a:sym typeface="Open Sans"/>
              </a:rPr>
              <a:t>Has undergone a profound ecological conversion and is enabling change by animating others. They are change makers and leaders!</a:t>
            </a:r>
            <a:endParaRPr sz="2100">
              <a:latin typeface="Open Sans"/>
              <a:ea typeface="Open Sans"/>
              <a:cs typeface="Open Sans"/>
              <a:sym typeface="Open Sans"/>
            </a:endParaRPr>
          </a:p>
          <a:p>
            <a:pPr marL="0" lvl="0" indent="0" algn="l" rtl="0">
              <a:lnSpc>
                <a:spcPct val="120000"/>
              </a:lnSpc>
              <a:spcBef>
                <a:spcPts val="800"/>
              </a:spcBef>
              <a:spcAft>
                <a:spcPts val="0"/>
              </a:spcAft>
              <a:buClr>
                <a:srgbClr val="262626"/>
              </a:buClr>
              <a:buSzPts val="2100"/>
              <a:buNone/>
            </a:pPr>
            <a:r>
              <a:rPr lang="en-US" sz="2100">
                <a:latin typeface="Open Sans"/>
                <a:ea typeface="Open Sans"/>
                <a:cs typeface="Open Sans"/>
                <a:sym typeface="Open Sans"/>
              </a:rPr>
              <a:t>Work with CEA staff to produce a report showcasing Ecological dialogue, with a focus on “Sustain the Momentum” and “Animate Others” </a:t>
            </a:r>
            <a:endParaRPr/>
          </a:p>
          <a:p>
            <a:pPr marL="0" lvl="0" indent="0" algn="l" rtl="0">
              <a:lnSpc>
                <a:spcPct val="120000"/>
              </a:lnSpc>
              <a:spcBef>
                <a:spcPts val="800"/>
              </a:spcBef>
              <a:spcAft>
                <a:spcPts val="0"/>
              </a:spcAft>
              <a:buClr>
                <a:srgbClr val="262626"/>
              </a:buClr>
              <a:buSzPts val="2100"/>
              <a:buNone/>
            </a:pPr>
            <a:r>
              <a:rPr lang="en-US" sz="2100" b="1">
                <a:latin typeface="Open Sans"/>
                <a:ea typeface="Open Sans"/>
                <a:cs typeface="Open Sans"/>
                <a:sym typeface="Open Sans"/>
              </a:rPr>
              <a:t>Has actioned all 7 goals in 7 years.</a:t>
            </a:r>
            <a:endParaRPr/>
          </a:p>
          <a:p>
            <a:pPr marL="0" lvl="0" indent="0" algn="l" rtl="0">
              <a:lnSpc>
                <a:spcPct val="120000"/>
              </a:lnSpc>
              <a:spcBef>
                <a:spcPts val="800"/>
              </a:spcBef>
              <a:spcAft>
                <a:spcPts val="0"/>
              </a:spcAft>
              <a:buClr>
                <a:srgbClr val="2CACE3"/>
              </a:buClr>
              <a:buSzPts val="2100"/>
              <a:buNone/>
            </a:pPr>
            <a:r>
              <a:rPr lang="en-US" sz="2100" b="1">
                <a:solidFill>
                  <a:srgbClr val="2CACE3"/>
                </a:solidFill>
                <a:latin typeface="Open Sans"/>
                <a:ea typeface="Open Sans"/>
                <a:cs typeface="Open Sans"/>
                <a:sym typeface="Open Sans"/>
              </a:rPr>
              <a:t>Provide a comprehensive report to Earthcare on the school’s Laudato Si’ journey. </a:t>
            </a:r>
            <a:endParaRPr sz="2100">
              <a:latin typeface="Open Sans"/>
              <a:ea typeface="Open Sans"/>
              <a:cs typeface="Open Sans"/>
              <a:sym typeface="Open Sans"/>
            </a:endParaRPr>
          </a:p>
          <a:p>
            <a:pPr marL="0" lvl="0" indent="0" algn="l" rtl="0">
              <a:lnSpc>
                <a:spcPct val="120000"/>
              </a:lnSpc>
              <a:spcBef>
                <a:spcPts val="800"/>
              </a:spcBef>
              <a:spcAft>
                <a:spcPts val="0"/>
              </a:spcAft>
              <a:buClr>
                <a:srgbClr val="262626"/>
              </a:buClr>
              <a:buSzPts val="1800"/>
              <a:buNone/>
            </a:pPr>
            <a:endParaRPr>
              <a:latin typeface="Arial"/>
              <a:ea typeface="Arial"/>
              <a:cs typeface="Arial"/>
              <a:sym typeface="Arial"/>
            </a:endParaRPr>
          </a:p>
          <a:p>
            <a:pPr marL="0" lvl="0" indent="0" algn="l" rtl="0">
              <a:lnSpc>
                <a:spcPct val="120000"/>
              </a:lnSpc>
              <a:spcBef>
                <a:spcPts val="800"/>
              </a:spcBef>
              <a:spcAft>
                <a:spcPts val="0"/>
              </a:spcAft>
              <a:buClr>
                <a:srgbClr val="262626"/>
              </a:buClr>
              <a:buSzPts val="1800"/>
              <a:buNone/>
            </a:pPr>
            <a:endParaRPr b="1">
              <a:latin typeface="Arial"/>
              <a:ea typeface="Arial"/>
              <a:cs typeface="Arial"/>
              <a:sym typeface="Arial"/>
            </a:endParaRPr>
          </a:p>
        </p:txBody>
      </p:sp>
      <p:pic>
        <p:nvPicPr>
          <p:cNvPr id="291" name="Google Shape;291;p37" descr="Open hand with plant"/>
          <p:cNvPicPr preferRelativeResize="0"/>
          <p:nvPr/>
        </p:nvPicPr>
        <p:blipFill rotWithShape="1">
          <a:blip r:embed="rId3">
            <a:alphaModFix/>
          </a:blip>
          <a:srcRect/>
          <a:stretch/>
        </p:blipFill>
        <p:spPr>
          <a:xfrm>
            <a:off x="6446539" y="3364924"/>
            <a:ext cx="1473405" cy="147340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8"/>
          <p:cNvSpPr txBox="1">
            <a:spLocks noGrp="1"/>
          </p:cNvSpPr>
          <p:nvPr>
            <p:ph type="title"/>
          </p:nvPr>
        </p:nvSpPr>
        <p:spPr>
          <a:xfrm>
            <a:off x="375138" y="188670"/>
            <a:ext cx="9612015" cy="104373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2800"/>
              <a:buFont typeface="Open Sans SemiBold"/>
              <a:buNone/>
            </a:pPr>
            <a:r>
              <a:rPr lang="en-US"/>
              <a:t>CERTIFICATION CRITERIA</a:t>
            </a:r>
            <a:endParaRPr/>
          </a:p>
        </p:txBody>
      </p:sp>
      <p:pic>
        <p:nvPicPr>
          <p:cNvPr id="298" name="Google Shape;298;p38" descr="Graphical user interface, text, application, email&#10;&#10;Description automatically generated"/>
          <p:cNvPicPr preferRelativeResize="0"/>
          <p:nvPr/>
        </p:nvPicPr>
        <p:blipFill rotWithShape="1">
          <a:blip r:embed="rId3">
            <a:alphaModFix/>
          </a:blip>
          <a:srcRect/>
          <a:stretch/>
        </p:blipFill>
        <p:spPr>
          <a:xfrm>
            <a:off x="765793" y="1330054"/>
            <a:ext cx="9612015" cy="4826189"/>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39"/>
          <p:cNvSpPr txBox="1">
            <a:spLocks noGrp="1"/>
          </p:cNvSpPr>
          <p:nvPr>
            <p:ph type="title"/>
          </p:nvPr>
        </p:nvSpPr>
        <p:spPr>
          <a:xfrm>
            <a:off x="383230" y="44654"/>
            <a:ext cx="9612015" cy="104373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2800"/>
              <a:buFont typeface="Open Sans SemiBold"/>
              <a:buNone/>
            </a:pPr>
            <a:r>
              <a:rPr lang="en-US"/>
              <a:t>MONITORING PROGRESS</a:t>
            </a:r>
            <a:br>
              <a:rPr lang="en-US"/>
            </a:br>
            <a:r>
              <a:rPr lang="en-US"/>
              <a:t>&amp;</a:t>
            </a:r>
            <a:br>
              <a:rPr lang="en-US"/>
            </a:br>
            <a:r>
              <a:rPr lang="en-US"/>
              <a:t>PROFESSIONAL SUPPORT</a:t>
            </a:r>
            <a:endParaRPr/>
          </a:p>
        </p:txBody>
      </p:sp>
      <p:sp>
        <p:nvSpPr>
          <p:cNvPr id="305" name="Google Shape;305;p39"/>
          <p:cNvSpPr txBox="1">
            <a:spLocks noGrp="1"/>
          </p:cNvSpPr>
          <p:nvPr>
            <p:ph type="body" idx="1"/>
          </p:nvPr>
        </p:nvSpPr>
        <p:spPr>
          <a:xfrm>
            <a:off x="0" y="1537487"/>
            <a:ext cx="6376524" cy="4763768"/>
          </a:xfrm>
          <a:prstGeom prst="rect">
            <a:avLst/>
          </a:prstGeom>
          <a:noFill/>
          <a:ln>
            <a:noFill/>
          </a:ln>
        </p:spPr>
        <p:txBody>
          <a:bodyPr spcFirstLastPara="1" wrap="square" lIns="91425" tIns="45700" rIns="91425" bIns="45700" anchor="t" anchorCtr="0">
            <a:normAutofit fontScale="62500" lnSpcReduction="20000"/>
          </a:bodyPr>
          <a:lstStyle/>
          <a:p>
            <a:pPr marL="0" lvl="0" indent="0" algn="l" rtl="0">
              <a:lnSpc>
                <a:spcPct val="120000"/>
              </a:lnSpc>
              <a:spcBef>
                <a:spcPts val="0"/>
              </a:spcBef>
              <a:spcAft>
                <a:spcPts val="0"/>
              </a:spcAft>
              <a:buClr>
                <a:srgbClr val="262626"/>
              </a:buClr>
              <a:buSzPct val="100000"/>
              <a:buNone/>
            </a:pPr>
            <a:r>
              <a:rPr lang="en-US" sz="2400" b="1"/>
              <a:t>Self audits &amp; tools </a:t>
            </a:r>
            <a:r>
              <a:rPr lang="en-US" sz="2400"/>
              <a:t>for each level provided on website                               </a:t>
            </a:r>
            <a:r>
              <a:rPr lang="en-US" sz="2400" u="sng">
                <a:solidFill>
                  <a:schemeClr val="hlink"/>
                </a:solidFill>
                <a:hlinkClick r:id="rId3"/>
              </a:rPr>
              <a:t>https://catholicearthcare.org.au/earthcare-certified-schools-program/</a:t>
            </a:r>
            <a:endParaRPr sz="2400"/>
          </a:p>
          <a:p>
            <a:pPr marL="0" lvl="0" indent="0" algn="l" rtl="0">
              <a:lnSpc>
                <a:spcPct val="120000"/>
              </a:lnSpc>
              <a:spcBef>
                <a:spcPts val="800"/>
              </a:spcBef>
              <a:spcAft>
                <a:spcPts val="0"/>
              </a:spcAft>
              <a:buClr>
                <a:srgbClr val="262626"/>
              </a:buClr>
              <a:buSzPct val="100000"/>
              <a:buNone/>
            </a:pPr>
            <a:endParaRPr sz="1100"/>
          </a:p>
          <a:p>
            <a:pPr marL="0" lvl="0" indent="0" algn="l" rtl="0">
              <a:lnSpc>
                <a:spcPct val="120000"/>
              </a:lnSpc>
              <a:spcBef>
                <a:spcPts val="800"/>
              </a:spcBef>
              <a:spcAft>
                <a:spcPts val="0"/>
              </a:spcAft>
              <a:buClr>
                <a:srgbClr val="262626"/>
              </a:buClr>
              <a:buSzPct val="100000"/>
              <a:buNone/>
            </a:pPr>
            <a:r>
              <a:rPr lang="en-US" sz="2400"/>
              <a:t>Use Sustainable Schools NSW/AuSSI/ResourceSmart audits                                                                                                                                           and any other resources</a:t>
            </a:r>
            <a:endParaRPr/>
          </a:p>
          <a:p>
            <a:pPr marL="0" lvl="0" indent="0" algn="l" rtl="0">
              <a:lnSpc>
                <a:spcPct val="120000"/>
              </a:lnSpc>
              <a:spcBef>
                <a:spcPts val="800"/>
              </a:spcBef>
              <a:spcAft>
                <a:spcPts val="0"/>
              </a:spcAft>
              <a:buClr>
                <a:srgbClr val="262626"/>
              </a:buClr>
              <a:buSzPct val="100000"/>
              <a:buNone/>
            </a:pPr>
            <a:r>
              <a:rPr lang="en-US" sz="2400"/>
              <a:t>Completed &amp; sent to Gwen – working at the pace that suits your school's journey</a:t>
            </a:r>
            <a:endParaRPr/>
          </a:p>
          <a:p>
            <a:pPr marL="0" lvl="0" indent="0" algn="l" rtl="0">
              <a:lnSpc>
                <a:spcPct val="120000"/>
              </a:lnSpc>
              <a:spcBef>
                <a:spcPts val="800"/>
              </a:spcBef>
              <a:spcAft>
                <a:spcPts val="0"/>
              </a:spcAft>
              <a:buClr>
                <a:srgbClr val="2CACE3"/>
              </a:buClr>
              <a:buSzPct val="100000"/>
              <a:buNone/>
            </a:pPr>
            <a:r>
              <a:rPr lang="en-US" sz="2100" b="1">
                <a:solidFill>
                  <a:srgbClr val="2CACE3"/>
                </a:solidFill>
              </a:rPr>
              <a:t>----------------------------------------------------------------</a:t>
            </a:r>
            <a:endParaRPr/>
          </a:p>
          <a:p>
            <a:pPr marL="0" lvl="0" indent="0" algn="l" rtl="0">
              <a:lnSpc>
                <a:spcPct val="120000"/>
              </a:lnSpc>
              <a:spcBef>
                <a:spcPts val="800"/>
              </a:spcBef>
              <a:spcAft>
                <a:spcPts val="0"/>
              </a:spcAft>
              <a:buClr>
                <a:srgbClr val="2CACE3"/>
              </a:buClr>
              <a:buSzPct val="100000"/>
              <a:buNone/>
            </a:pPr>
            <a:r>
              <a:rPr lang="en-US" sz="2500" b="1">
                <a:solidFill>
                  <a:srgbClr val="2CACE3"/>
                </a:solidFill>
              </a:rPr>
              <a:t>Network</a:t>
            </a:r>
            <a:r>
              <a:rPr lang="en-US" sz="2500"/>
              <a:t> meetings each term</a:t>
            </a:r>
            <a:endParaRPr/>
          </a:p>
          <a:p>
            <a:pPr marL="0" lvl="0" indent="0" algn="l" rtl="0">
              <a:lnSpc>
                <a:spcPct val="120000"/>
              </a:lnSpc>
              <a:spcBef>
                <a:spcPts val="800"/>
              </a:spcBef>
              <a:spcAft>
                <a:spcPts val="0"/>
              </a:spcAft>
              <a:buClr>
                <a:srgbClr val="262626"/>
              </a:buClr>
              <a:buSzPct val="100000"/>
              <a:buNone/>
            </a:pPr>
            <a:r>
              <a:rPr lang="en-US" sz="2500"/>
              <a:t>Individual School </a:t>
            </a:r>
            <a:r>
              <a:rPr lang="en-US" sz="2500" b="1">
                <a:solidFill>
                  <a:srgbClr val="ABBD64"/>
                </a:solidFill>
              </a:rPr>
              <a:t>Consultations</a:t>
            </a:r>
            <a:endParaRPr/>
          </a:p>
          <a:p>
            <a:pPr marL="0" lvl="0" indent="0" algn="l" rtl="0">
              <a:lnSpc>
                <a:spcPct val="120000"/>
              </a:lnSpc>
              <a:spcBef>
                <a:spcPts val="800"/>
              </a:spcBef>
              <a:spcAft>
                <a:spcPts val="0"/>
              </a:spcAft>
              <a:buClr>
                <a:srgbClr val="262626"/>
              </a:buClr>
              <a:buSzPct val="100000"/>
              <a:buNone/>
            </a:pPr>
            <a:endParaRPr sz="1300"/>
          </a:p>
          <a:p>
            <a:pPr marL="0" lvl="0" indent="0" algn="l" rtl="0">
              <a:lnSpc>
                <a:spcPct val="120000"/>
              </a:lnSpc>
              <a:spcBef>
                <a:spcPts val="800"/>
              </a:spcBef>
              <a:spcAft>
                <a:spcPts val="0"/>
              </a:spcAft>
              <a:buClr>
                <a:srgbClr val="ABBD64"/>
              </a:buClr>
              <a:buSzPct val="100000"/>
              <a:buNone/>
            </a:pPr>
            <a:r>
              <a:rPr lang="en-US" sz="2500" b="1">
                <a:solidFill>
                  <a:srgbClr val="ABBD64"/>
                </a:solidFill>
              </a:rPr>
              <a:t>Care for Creation </a:t>
            </a:r>
            <a:r>
              <a:rPr lang="en-US" sz="2500">
                <a:solidFill>
                  <a:schemeClr val="dk1"/>
                </a:solidFill>
              </a:rPr>
              <a:t>education kits</a:t>
            </a:r>
            <a:endParaRPr/>
          </a:p>
          <a:p>
            <a:pPr marL="0" lvl="0" indent="0" algn="l" rtl="0">
              <a:lnSpc>
                <a:spcPct val="120000"/>
              </a:lnSpc>
              <a:spcBef>
                <a:spcPts val="800"/>
              </a:spcBef>
              <a:spcAft>
                <a:spcPts val="0"/>
              </a:spcAft>
              <a:buClr>
                <a:srgbClr val="ABBD64"/>
              </a:buClr>
              <a:buSzPct val="100000"/>
              <a:buNone/>
            </a:pPr>
            <a:r>
              <a:rPr lang="en-US" sz="2500" b="1">
                <a:solidFill>
                  <a:srgbClr val="ABBD64"/>
                </a:solidFill>
              </a:rPr>
              <a:t>Fact sheets </a:t>
            </a:r>
            <a:r>
              <a:rPr lang="en-US" sz="2500"/>
              <a:t>for ecological justice days</a:t>
            </a:r>
            <a:endParaRPr/>
          </a:p>
          <a:p>
            <a:pPr marL="0" lvl="0" indent="0" algn="l" rtl="0">
              <a:lnSpc>
                <a:spcPct val="120000"/>
              </a:lnSpc>
              <a:spcBef>
                <a:spcPts val="800"/>
              </a:spcBef>
              <a:spcAft>
                <a:spcPts val="0"/>
              </a:spcAft>
              <a:buClr>
                <a:srgbClr val="1581CF"/>
              </a:buClr>
              <a:buSzPct val="100000"/>
              <a:buNone/>
            </a:pPr>
            <a:r>
              <a:rPr lang="en-US" sz="2500" b="1">
                <a:solidFill>
                  <a:srgbClr val="1581CF"/>
                </a:solidFill>
              </a:rPr>
              <a:t>Resources</a:t>
            </a:r>
            <a:r>
              <a:rPr lang="en-US" sz="2500">
                <a:solidFill>
                  <a:srgbClr val="CC99AA"/>
                </a:solidFill>
              </a:rPr>
              <a:t> </a:t>
            </a:r>
            <a:r>
              <a:rPr lang="en-US" sz="2500">
                <a:solidFill>
                  <a:schemeClr val="dk1"/>
                </a:solidFill>
              </a:rPr>
              <a:t>on Catholic Earthcare &amp; Caritas websites</a:t>
            </a:r>
            <a:endParaRPr/>
          </a:p>
          <a:p>
            <a:pPr marL="0" lvl="0" indent="0" algn="l" rtl="0">
              <a:lnSpc>
                <a:spcPct val="120000"/>
              </a:lnSpc>
              <a:spcBef>
                <a:spcPts val="800"/>
              </a:spcBef>
              <a:spcAft>
                <a:spcPts val="0"/>
              </a:spcAft>
              <a:buClr>
                <a:srgbClr val="ABBD64"/>
              </a:buClr>
              <a:buSzPct val="100000"/>
              <a:buNone/>
            </a:pPr>
            <a:r>
              <a:rPr lang="en-US" sz="2500" b="1">
                <a:solidFill>
                  <a:srgbClr val="ABBD64"/>
                </a:solidFill>
              </a:rPr>
              <a:t>Professional Development </a:t>
            </a:r>
            <a:r>
              <a:rPr lang="en-US" sz="2500"/>
              <a:t>Laudato Si’</a:t>
            </a:r>
            <a:endParaRPr/>
          </a:p>
          <a:p>
            <a:pPr marL="0" lvl="0" indent="0" algn="l" rtl="0">
              <a:lnSpc>
                <a:spcPct val="120000"/>
              </a:lnSpc>
              <a:spcBef>
                <a:spcPts val="800"/>
              </a:spcBef>
              <a:spcAft>
                <a:spcPts val="0"/>
              </a:spcAft>
              <a:buClr>
                <a:srgbClr val="262626"/>
              </a:buClr>
              <a:buSzPct val="100000"/>
              <a:buNone/>
            </a:pPr>
            <a:endParaRPr sz="2100"/>
          </a:p>
          <a:p>
            <a:pPr marL="0" lvl="0" indent="0" algn="l" rtl="0">
              <a:lnSpc>
                <a:spcPct val="120000"/>
              </a:lnSpc>
              <a:spcBef>
                <a:spcPts val="800"/>
              </a:spcBef>
              <a:spcAft>
                <a:spcPts val="0"/>
              </a:spcAft>
              <a:buClr>
                <a:srgbClr val="262626"/>
              </a:buClr>
              <a:buSzPct val="100000"/>
              <a:buNone/>
            </a:pPr>
            <a:endParaRPr/>
          </a:p>
        </p:txBody>
      </p:sp>
      <p:pic>
        <p:nvPicPr>
          <p:cNvPr id="306" name="Google Shape;306;p39"/>
          <p:cNvPicPr preferRelativeResize="0"/>
          <p:nvPr/>
        </p:nvPicPr>
        <p:blipFill rotWithShape="1">
          <a:blip r:embed="rId4">
            <a:alphaModFix/>
          </a:blip>
          <a:srcRect t="896" r="4520" b="1442"/>
          <a:stretch/>
        </p:blipFill>
        <p:spPr>
          <a:xfrm>
            <a:off x="9511482" y="20378"/>
            <a:ext cx="2479332" cy="3520036"/>
          </a:xfrm>
          <a:prstGeom prst="rect">
            <a:avLst/>
          </a:prstGeom>
          <a:noFill/>
          <a:ln>
            <a:noFill/>
          </a:ln>
        </p:spPr>
      </p:pic>
      <p:pic>
        <p:nvPicPr>
          <p:cNvPr id="307" name="Google Shape;307;p39"/>
          <p:cNvPicPr preferRelativeResize="0"/>
          <p:nvPr/>
        </p:nvPicPr>
        <p:blipFill rotWithShape="1">
          <a:blip r:embed="rId5">
            <a:alphaModFix/>
          </a:blip>
          <a:srcRect/>
          <a:stretch/>
        </p:blipFill>
        <p:spPr>
          <a:xfrm>
            <a:off x="9511482" y="3339978"/>
            <a:ext cx="2479332" cy="3560512"/>
          </a:xfrm>
          <a:prstGeom prst="rect">
            <a:avLst/>
          </a:prstGeom>
          <a:noFill/>
          <a:ln>
            <a:noFill/>
          </a:ln>
        </p:spPr>
      </p:pic>
      <p:pic>
        <p:nvPicPr>
          <p:cNvPr id="308" name="Google Shape;308;p39"/>
          <p:cNvPicPr preferRelativeResize="0"/>
          <p:nvPr/>
        </p:nvPicPr>
        <p:blipFill rotWithShape="1">
          <a:blip r:embed="rId6">
            <a:alphaModFix/>
          </a:blip>
          <a:srcRect/>
          <a:stretch/>
        </p:blipFill>
        <p:spPr>
          <a:xfrm>
            <a:off x="6465536" y="1715762"/>
            <a:ext cx="2938757" cy="4054622"/>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g23a62762e51_1_0"/>
          <p:cNvSpPr txBox="1">
            <a:spLocks noGrp="1"/>
          </p:cNvSpPr>
          <p:nvPr>
            <p:ph type="title"/>
          </p:nvPr>
        </p:nvSpPr>
        <p:spPr>
          <a:xfrm>
            <a:off x="375138" y="188670"/>
            <a:ext cx="9612000" cy="1043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g23a62762e51_1_0"/>
          <p:cNvSpPr txBox="1">
            <a:spLocks noGrp="1"/>
          </p:cNvSpPr>
          <p:nvPr>
            <p:ph type="body" idx="1"/>
          </p:nvPr>
        </p:nvSpPr>
        <p:spPr>
          <a:xfrm>
            <a:off x="375139" y="1600205"/>
            <a:ext cx="11504100" cy="4343400"/>
          </a:xfrm>
          <a:prstGeom prst="rect">
            <a:avLst/>
          </a:prstGeom>
        </p:spPr>
        <p:txBody>
          <a:bodyPr spcFirstLastPara="1" wrap="square" lIns="91425" tIns="45700" rIns="91425" bIns="45700" anchor="t" anchorCtr="0">
            <a:noAutofit/>
          </a:bodyPr>
          <a:lstStyle/>
          <a:p>
            <a:pPr marL="0" lvl="0" indent="0" algn="l" rtl="0">
              <a:spcBef>
                <a:spcPts val="0"/>
              </a:spcBef>
              <a:spcAft>
                <a:spcPts val="800"/>
              </a:spcAft>
              <a:buNone/>
            </a:pPr>
            <a:endParaRPr/>
          </a:p>
        </p:txBody>
      </p:sp>
      <p:pic>
        <p:nvPicPr>
          <p:cNvPr id="316" name="Google Shape;316;g23a62762e51_1_0"/>
          <p:cNvPicPr preferRelativeResize="0"/>
          <p:nvPr/>
        </p:nvPicPr>
        <p:blipFill>
          <a:blip r:embed="rId3">
            <a:alphaModFix/>
          </a:blip>
          <a:stretch>
            <a:fillRect/>
          </a:stretch>
        </p:blipFill>
        <p:spPr>
          <a:xfrm>
            <a:off x="0" y="0"/>
            <a:ext cx="12192000" cy="6782899"/>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g23a62762e51_1_6"/>
          <p:cNvSpPr txBox="1">
            <a:spLocks noGrp="1"/>
          </p:cNvSpPr>
          <p:nvPr>
            <p:ph type="title"/>
          </p:nvPr>
        </p:nvSpPr>
        <p:spPr>
          <a:xfrm>
            <a:off x="375138" y="188670"/>
            <a:ext cx="9612000" cy="1043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3" name="Google Shape;323;g23a62762e51_1_6"/>
          <p:cNvSpPr txBox="1">
            <a:spLocks noGrp="1"/>
          </p:cNvSpPr>
          <p:nvPr>
            <p:ph type="body" idx="1"/>
          </p:nvPr>
        </p:nvSpPr>
        <p:spPr>
          <a:xfrm>
            <a:off x="375139" y="1600205"/>
            <a:ext cx="11504100" cy="4343400"/>
          </a:xfrm>
          <a:prstGeom prst="rect">
            <a:avLst/>
          </a:prstGeom>
        </p:spPr>
        <p:txBody>
          <a:bodyPr spcFirstLastPara="1" wrap="square" lIns="91425" tIns="45700" rIns="91425" bIns="45700" anchor="t" anchorCtr="0">
            <a:noAutofit/>
          </a:bodyPr>
          <a:lstStyle/>
          <a:p>
            <a:pPr marL="0" lvl="0" indent="0" algn="l" rtl="0">
              <a:spcBef>
                <a:spcPts val="0"/>
              </a:spcBef>
              <a:spcAft>
                <a:spcPts val="800"/>
              </a:spcAft>
              <a:buNone/>
            </a:pPr>
            <a:endParaRPr/>
          </a:p>
        </p:txBody>
      </p:sp>
      <p:pic>
        <p:nvPicPr>
          <p:cNvPr id="324" name="Google Shape;324;g23a62762e51_1_6"/>
          <p:cNvPicPr preferRelativeResize="0"/>
          <p:nvPr/>
        </p:nvPicPr>
        <p:blipFill>
          <a:blip r:embed="rId3">
            <a:alphaModFix/>
          </a:blip>
          <a:stretch>
            <a:fillRect/>
          </a:stretch>
        </p:blipFill>
        <p:spPr>
          <a:xfrm>
            <a:off x="0" y="0"/>
            <a:ext cx="12192000" cy="6782899"/>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41"/>
          <p:cNvSpPr txBox="1">
            <a:spLocks noGrp="1"/>
          </p:cNvSpPr>
          <p:nvPr>
            <p:ph type="title"/>
          </p:nvPr>
        </p:nvSpPr>
        <p:spPr>
          <a:xfrm>
            <a:off x="375138" y="188670"/>
            <a:ext cx="9612015" cy="104373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2800"/>
              <a:buFont typeface="Open Sans"/>
              <a:buNone/>
            </a:pPr>
            <a:r>
              <a:rPr lang="en-US" b="1" i="0" dirty="0">
                <a:latin typeface="Open Sans"/>
                <a:ea typeface="Open Sans"/>
                <a:cs typeface="Open Sans"/>
                <a:sym typeface="Open Sans"/>
              </a:rPr>
              <a:t>WHAT IS LAUDATO SI’ WEEK?</a:t>
            </a:r>
            <a:br>
              <a:rPr lang="en-US" b="1" i="0" dirty="0">
                <a:solidFill>
                  <a:schemeClr val="dk1"/>
                </a:solidFill>
                <a:latin typeface="Open Sans"/>
                <a:ea typeface="Open Sans"/>
                <a:cs typeface="Open Sans"/>
                <a:sym typeface="Open Sans"/>
              </a:rPr>
            </a:br>
            <a:endParaRPr dirty="0"/>
          </a:p>
        </p:txBody>
      </p:sp>
      <p:sp>
        <p:nvSpPr>
          <p:cNvPr id="330" name="Google Shape;330;p41"/>
          <p:cNvSpPr txBox="1">
            <a:spLocks noGrp="1"/>
          </p:cNvSpPr>
          <p:nvPr>
            <p:ph type="body" idx="1"/>
          </p:nvPr>
        </p:nvSpPr>
        <p:spPr>
          <a:xfrm>
            <a:off x="6303696" y="1600205"/>
            <a:ext cx="5680607" cy="43434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Clr>
                <a:schemeClr val="dk1"/>
              </a:buClr>
              <a:buSzPts val="1800"/>
              <a:buNone/>
            </a:pPr>
            <a:r>
              <a:rPr lang="en-US" b="0" i="0">
                <a:solidFill>
                  <a:schemeClr val="dk1"/>
                </a:solidFill>
                <a:latin typeface="Open Sans"/>
                <a:ea typeface="Open Sans"/>
                <a:cs typeface="Open Sans"/>
                <a:sym typeface="Open Sans"/>
              </a:rPr>
              <a:t>Laudato Si’ Week 2023 celebrates the eighth anniversary of Pope Francis’ landmark encyclical on care for creation. This global celebration will unite Catholics to rejoice in the progress we have made in bringing Laudato Si’ to life, </a:t>
            </a:r>
            <a:r>
              <a:rPr lang="en-US" b="1" i="1">
                <a:solidFill>
                  <a:schemeClr val="dk1"/>
                </a:solidFill>
                <a:latin typeface="Open Sans"/>
                <a:ea typeface="Open Sans"/>
                <a:cs typeface="Open Sans"/>
                <a:sym typeface="Open Sans"/>
              </a:rPr>
              <a:t>and show how the protagonists of “THE LETTER” are already doing so. </a:t>
            </a:r>
            <a:r>
              <a:rPr lang="en-US" u="sng">
                <a:solidFill>
                  <a:schemeClr val="dk1"/>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https://www.theletterfilm.org/the-protagonists/</a:t>
            </a:r>
            <a:r>
              <a:rPr lang="en-US">
                <a:solidFill>
                  <a:schemeClr val="dk1"/>
                </a:solidFill>
                <a:latin typeface="Open Sans"/>
                <a:ea typeface="Open Sans"/>
                <a:cs typeface="Open Sans"/>
                <a:sym typeface="Open Sans"/>
              </a:rPr>
              <a:t> </a:t>
            </a:r>
            <a:endParaRPr/>
          </a:p>
          <a:p>
            <a:pPr marL="0" lvl="0" indent="0" algn="l" rtl="0">
              <a:lnSpc>
                <a:spcPct val="120000"/>
              </a:lnSpc>
              <a:spcBef>
                <a:spcPts val="800"/>
              </a:spcBef>
              <a:spcAft>
                <a:spcPts val="0"/>
              </a:spcAft>
              <a:buClr>
                <a:srgbClr val="262626"/>
              </a:buClr>
              <a:buSzPts val="800"/>
              <a:buNone/>
            </a:pPr>
            <a:endParaRPr sz="800" b="0" i="0">
              <a:solidFill>
                <a:schemeClr val="dk1"/>
              </a:solidFill>
              <a:latin typeface="Open Sans"/>
              <a:ea typeface="Open Sans"/>
              <a:cs typeface="Open Sans"/>
              <a:sym typeface="Open Sans"/>
            </a:endParaRPr>
          </a:p>
          <a:p>
            <a:pPr marL="0" lvl="0" indent="0" algn="l" rtl="0">
              <a:lnSpc>
                <a:spcPct val="120000"/>
              </a:lnSpc>
              <a:spcBef>
                <a:spcPts val="800"/>
              </a:spcBef>
              <a:spcAft>
                <a:spcPts val="0"/>
              </a:spcAft>
              <a:buClr>
                <a:schemeClr val="dk1"/>
              </a:buClr>
              <a:buSzPts val="1800"/>
              <a:buNone/>
            </a:pPr>
            <a:r>
              <a:rPr lang="en-US" b="1" i="0">
                <a:solidFill>
                  <a:schemeClr val="dk1"/>
                </a:solidFill>
                <a:latin typeface="Open Sans"/>
                <a:ea typeface="Open Sans"/>
                <a:cs typeface="Open Sans"/>
                <a:sym typeface="Open Sans"/>
              </a:rPr>
              <a:t>In Australia, we celebrate LAUDATO SI WEEK from </a:t>
            </a:r>
            <a:r>
              <a:rPr lang="en-US" b="1" i="0" u="sng">
                <a:solidFill>
                  <a:schemeClr val="dk1"/>
                </a:solidFill>
                <a:latin typeface="Open Sans"/>
                <a:ea typeface="Open Sans"/>
                <a:cs typeface="Open Sans"/>
                <a:sym typeface="Open Sans"/>
              </a:rPr>
              <a:t>16-24 May.</a:t>
            </a:r>
            <a:r>
              <a:rPr lang="en-US" b="1" i="0">
                <a:solidFill>
                  <a:schemeClr val="dk1"/>
                </a:solidFill>
                <a:latin typeface="Open Sans"/>
                <a:ea typeface="Open Sans"/>
                <a:cs typeface="Open Sans"/>
                <a:sym typeface="Open Sans"/>
              </a:rPr>
              <a:t> </a:t>
            </a:r>
            <a:r>
              <a:rPr lang="en-US" b="0" i="0">
                <a:solidFill>
                  <a:srgbClr val="393939"/>
                </a:solidFill>
                <a:latin typeface="Open Sans"/>
                <a:ea typeface="Open Sans"/>
                <a:cs typeface="Open Sans"/>
                <a:sym typeface="Open Sans"/>
              </a:rPr>
              <a:t>These dates are different from the international dates to enable us to fully celebrate National Sorry Day (May 26) and National Reconciliation Week (May 27 – June 3).</a:t>
            </a:r>
            <a:endParaRPr>
              <a:latin typeface="Open Sans"/>
              <a:ea typeface="Open Sans"/>
              <a:cs typeface="Open Sans"/>
              <a:sym typeface="Open Sans"/>
            </a:endParaRPr>
          </a:p>
        </p:txBody>
      </p:sp>
      <p:pic>
        <p:nvPicPr>
          <p:cNvPr id="331" name="Google Shape;331;p41"/>
          <p:cNvPicPr preferRelativeResize="0"/>
          <p:nvPr/>
        </p:nvPicPr>
        <p:blipFill rotWithShape="1">
          <a:blip r:embed="rId4">
            <a:alphaModFix/>
          </a:blip>
          <a:srcRect/>
          <a:stretch/>
        </p:blipFill>
        <p:spPr>
          <a:xfrm>
            <a:off x="0" y="1067804"/>
            <a:ext cx="6236020" cy="4673840"/>
          </a:xfrm>
          <a:prstGeom prst="rect">
            <a:avLst/>
          </a:prstGeom>
          <a:noFill/>
          <a:ln>
            <a:noFill/>
          </a:ln>
        </p:spPr>
      </p:pic>
      <p:sp>
        <p:nvSpPr>
          <p:cNvPr id="332" name="Google Shape;332;p41"/>
          <p:cNvSpPr txBox="1"/>
          <p:nvPr/>
        </p:nvSpPr>
        <p:spPr>
          <a:xfrm>
            <a:off x="797727" y="5724793"/>
            <a:ext cx="4389268"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1"/>
                </a:solidFill>
                <a:latin typeface="Calibri"/>
                <a:ea typeface="Calibri"/>
                <a:cs typeface="Calibri"/>
                <a:sym typeface="Calibri"/>
              </a:rPr>
              <a:t>https://laudatosiweek.org/</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pic>
        <p:nvPicPr>
          <p:cNvPr id="337" name="Google Shape;337;p42" descr="The Pope, the Environmental Crisis, and Frontline Leaders | The Letter: Laudato  Si Film - YouTube"/>
          <p:cNvPicPr preferRelativeResize="0"/>
          <p:nvPr/>
        </p:nvPicPr>
        <p:blipFill rotWithShape="1">
          <a:blip r:embed="rId3">
            <a:alphaModFix/>
          </a:blip>
          <a:srcRect/>
          <a:stretch/>
        </p:blipFill>
        <p:spPr>
          <a:xfrm>
            <a:off x="5596685" y="33065"/>
            <a:ext cx="6595315" cy="3708480"/>
          </a:xfrm>
          <a:prstGeom prst="rect">
            <a:avLst/>
          </a:prstGeom>
          <a:noFill/>
          <a:ln>
            <a:noFill/>
          </a:ln>
        </p:spPr>
      </p:pic>
      <p:pic>
        <p:nvPicPr>
          <p:cNvPr id="338" name="Google Shape;338;p42"/>
          <p:cNvPicPr preferRelativeResize="0"/>
          <p:nvPr/>
        </p:nvPicPr>
        <p:blipFill rotWithShape="1">
          <a:blip r:embed="rId4">
            <a:alphaModFix/>
          </a:blip>
          <a:srcRect t="20421" b="3162"/>
          <a:stretch/>
        </p:blipFill>
        <p:spPr>
          <a:xfrm>
            <a:off x="0" y="3690655"/>
            <a:ext cx="6146296" cy="3134280"/>
          </a:xfrm>
          <a:prstGeom prst="rect">
            <a:avLst/>
          </a:prstGeom>
          <a:noFill/>
          <a:ln>
            <a:noFill/>
          </a:ln>
        </p:spPr>
      </p:pic>
      <p:sp>
        <p:nvSpPr>
          <p:cNvPr id="339" name="Google Shape;339;p42"/>
          <p:cNvSpPr txBox="1"/>
          <p:nvPr/>
        </p:nvSpPr>
        <p:spPr>
          <a:xfrm>
            <a:off x="-1" y="98846"/>
            <a:ext cx="5596685" cy="193899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Calibri"/>
                <a:ea typeface="Calibri"/>
                <a:cs typeface="Calibri"/>
                <a:sym typeface="Calibri"/>
              </a:rPr>
              <a:t>A film by the Laudato Si' Movement featuring Pope Francis among five leaders representing the voices of the youth, indigenous people, the poor &amp; the wildlife of our planet</a:t>
            </a:r>
            <a:endParaRPr sz="2400">
              <a:solidFill>
                <a:schemeClr val="dk1"/>
              </a:solidFill>
              <a:latin typeface="Calibri"/>
              <a:ea typeface="Calibri"/>
              <a:cs typeface="Calibri"/>
              <a:sym typeface="Calibri"/>
            </a:endParaRPr>
          </a:p>
        </p:txBody>
      </p:sp>
      <p:sp>
        <p:nvSpPr>
          <p:cNvPr id="340" name="Google Shape;340;p42"/>
          <p:cNvSpPr txBox="1"/>
          <p:nvPr/>
        </p:nvSpPr>
        <p:spPr>
          <a:xfrm>
            <a:off x="19755" y="2078298"/>
            <a:ext cx="5442370" cy="160043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Calibri"/>
                <a:ea typeface="Calibri"/>
                <a:cs typeface="Calibri"/>
                <a:sym typeface="Calibri"/>
              </a:rPr>
              <a:t>This beautiful film – a heartbreaking yet hopeful story – is a clarion cry to</a:t>
            </a:r>
            <a:endParaRPr/>
          </a:p>
          <a:p>
            <a:pPr marL="0" marR="0" lvl="0" indent="0" algn="l" rtl="0">
              <a:spcBef>
                <a:spcPts val="0"/>
              </a:spcBef>
              <a:spcAft>
                <a:spcPts val="0"/>
              </a:spcAft>
              <a:buNone/>
            </a:pPr>
            <a:r>
              <a:rPr lang="en-US" sz="2400">
                <a:solidFill>
                  <a:schemeClr val="dk1"/>
                </a:solidFill>
                <a:latin typeface="Calibri"/>
                <a:ea typeface="Calibri"/>
                <a:cs typeface="Calibri"/>
                <a:sym typeface="Calibri"/>
              </a:rPr>
              <a:t>people everywhere: wake up! get serious!  act together! act now!</a:t>
            </a:r>
            <a:endParaRPr/>
          </a:p>
        </p:txBody>
      </p:sp>
      <p:sp>
        <p:nvSpPr>
          <p:cNvPr id="341" name="Google Shape;341;p42"/>
          <p:cNvSpPr txBox="1"/>
          <p:nvPr/>
        </p:nvSpPr>
        <p:spPr>
          <a:xfrm>
            <a:off x="6303696" y="3811349"/>
            <a:ext cx="5888304" cy="23083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Calibri"/>
                <a:ea typeface="Calibri"/>
                <a:cs typeface="Calibri"/>
                <a:sym typeface="Calibri"/>
              </a:rPr>
              <a:t>You are encouraged to hold a screening </a:t>
            </a:r>
            <a:endParaRPr/>
          </a:p>
          <a:p>
            <a:pPr marL="457200" marR="0" lvl="0" indent="-45720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For senior secondary</a:t>
            </a:r>
            <a:endParaRPr/>
          </a:p>
          <a:p>
            <a:pPr marL="457200" marR="0" lvl="0" indent="-45720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For your staff</a:t>
            </a:r>
            <a:endParaRPr/>
          </a:p>
          <a:p>
            <a:pPr marL="457200" marR="0" lvl="0" indent="-45720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For your parents &amp; friends</a:t>
            </a:r>
            <a:endParaRPr/>
          </a:p>
          <a:p>
            <a:pPr marL="457200" marR="0" lvl="0" indent="-45720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For your parish</a:t>
            </a:r>
            <a:endParaRPr/>
          </a:p>
          <a:p>
            <a:pPr marL="0" marR="0" lvl="0" indent="0" algn="l" rtl="0">
              <a:spcBef>
                <a:spcPts val="0"/>
              </a:spcBef>
              <a:spcAft>
                <a:spcPts val="0"/>
              </a:spcAft>
              <a:buNone/>
            </a:pPr>
            <a:r>
              <a:rPr lang="en-US" sz="2400">
                <a:solidFill>
                  <a:schemeClr val="dk1"/>
                </a:solidFill>
                <a:latin typeface="Calibri"/>
                <a:ea typeface="Calibri"/>
                <a:cs typeface="Calibri"/>
                <a:sym typeface="Calibri"/>
              </a:rPr>
              <a:t>Event Agenda document available</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43"/>
          <p:cNvSpPr txBox="1"/>
          <p:nvPr/>
        </p:nvSpPr>
        <p:spPr>
          <a:xfrm>
            <a:off x="225228" y="3971960"/>
            <a:ext cx="11741543" cy="17542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0" i="0" dirty="0">
                <a:solidFill>
                  <a:srgbClr val="393939"/>
                </a:solidFill>
                <a:latin typeface="Calibri" panose="020F0502020204030204" pitchFamily="34" charset="0"/>
                <a:ea typeface="Open Sans"/>
                <a:cs typeface="Calibri" panose="020F0502020204030204" pitchFamily="34" charset="0"/>
                <a:sym typeface="Open Sans"/>
              </a:rPr>
              <a:t>The resources will take the form of a novena of prayer, contemplation and action</a:t>
            </a:r>
            <a:r>
              <a:rPr lang="en-US" sz="2800" dirty="0">
                <a:solidFill>
                  <a:srgbClr val="393939"/>
                </a:solidFill>
                <a:latin typeface="Calibri" panose="020F0502020204030204" pitchFamily="34" charset="0"/>
                <a:ea typeface="Open Sans"/>
                <a:cs typeface="Calibri" panose="020F0502020204030204" pitchFamily="34" charset="0"/>
                <a:sym typeface="Open Sans"/>
              </a:rPr>
              <a:t> over the 9 days May 16 – 24</a:t>
            </a:r>
          </a:p>
          <a:p>
            <a:pPr marL="0" marR="0" lvl="0" indent="0" algn="l" rtl="0">
              <a:spcBef>
                <a:spcPts val="0"/>
              </a:spcBef>
              <a:spcAft>
                <a:spcPts val="0"/>
              </a:spcAft>
              <a:buNone/>
            </a:pPr>
            <a:endParaRPr lang="en-US" sz="2800" dirty="0">
              <a:solidFill>
                <a:srgbClr val="393939"/>
              </a:solidFill>
              <a:latin typeface="Open Sans"/>
              <a:ea typeface="Open Sans"/>
              <a:cs typeface="Open Sans"/>
              <a:sym typeface="Open Sans"/>
            </a:endParaRPr>
          </a:p>
          <a:p>
            <a:pPr lvl="0"/>
            <a:r>
              <a:rPr lang="en-US" sz="2400" dirty="0">
                <a:latin typeface="Calibri" panose="020F0502020204030204" pitchFamily="34" charset="0"/>
                <a:cs typeface="Calibri" panose="020F0502020204030204" pitchFamily="34" charset="0"/>
                <a:hlinkClick r:id="rId3"/>
              </a:rPr>
              <a:t>https://socialjustice.catholic.org.au/2023/05/05/laudato-si-week-2023-resources/</a:t>
            </a:r>
            <a:r>
              <a:rPr lang="en-US" sz="2400" dirty="0">
                <a:latin typeface="Calibri" panose="020F0502020204030204" pitchFamily="34" charset="0"/>
                <a:cs typeface="Calibri" panose="020F0502020204030204" pitchFamily="34" charset="0"/>
              </a:rPr>
              <a:t> </a:t>
            </a:r>
            <a:endParaRPr sz="2400" dirty="0">
              <a:latin typeface="Calibri" panose="020F0502020204030204" pitchFamily="34" charset="0"/>
              <a:cs typeface="Calibri" panose="020F0502020204030204" pitchFamily="34" charset="0"/>
            </a:endParaRPr>
          </a:p>
        </p:txBody>
      </p:sp>
      <p:pic>
        <p:nvPicPr>
          <p:cNvPr id="347" name="Google Shape;347;p43" descr="New Name Reflects Key Focus - Office for Social Justice"/>
          <p:cNvPicPr preferRelativeResize="0"/>
          <p:nvPr/>
        </p:nvPicPr>
        <p:blipFill rotWithShape="1">
          <a:blip r:embed="rId4">
            <a:alphaModFix/>
          </a:blip>
          <a:srcRect l="5916" t="17022" r="4927" b="17260"/>
          <a:stretch/>
        </p:blipFill>
        <p:spPr>
          <a:xfrm>
            <a:off x="0" y="347959"/>
            <a:ext cx="6586917" cy="3236814"/>
          </a:xfrm>
          <a:prstGeom prst="rect">
            <a:avLst/>
          </a:prstGeom>
          <a:noFill/>
          <a:ln>
            <a:noFill/>
          </a:ln>
        </p:spPr>
      </p:pic>
      <p:sp>
        <p:nvSpPr>
          <p:cNvPr id="348" name="Google Shape;348;p43"/>
          <p:cNvSpPr txBox="1"/>
          <p:nvPr/>
        </p:nvSpPr>
        <p:spPr>
          <a:xfrm>
            <a:off x="6651653" y="2229521"/>
            <a:ext cx="5315118" cy="89251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600" dirty="0">
                <a:solidFill>
                  <a:srgbClr val="393939"/>
                </a:solidFill>
                <a:latin typeface="Calibri"/>
                <a:ea typeface="Calibri"/>
                <a:cs typeface="Calibri"/>
                <a:sym typeface="Calibri"/>
              </a:rPr>
              <a:t>h</a:t>
            </a:r>
            <a:r>
              <a:rPr lang="en-US" sz="2600" b="0" i="0" dirty="0">
                <a:solidFill>
                  <a:srgbClr val="393939"/>
                </a:solidFill>
                <a:latin typeface="Calibri"/>
                <a:ea typeface="Calibri"/>
                <a:cs typeface="Calibri"/>
                <a:sym typeface="Calibri"/>
              </a:rPr>
              <a:t>as prepared resources to assist you to celebrate the week. </a:t>
            </a:r>
            <a:endParaRPr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5" name="Google Shape;329;p41">
            <a:extLst>
              <a:ext uri="{FF2B5EF4-FFF2-40B4-BE49-F238E27FC236}">
                <a16:creationId xmlns:a16="http://schemas.microsoft.com/office/drawing/2014/main" id="{F3038A2B-2425-2D48-8F7B-F0458F0A6FE1}"/>
              </a:ext>
            </a:extLst>
          </p:cNvPr>
          <p:cNvSpPr txBox="1">
            <a:spLocks noGrp="1"/>
          </p:cNvSpPr>
          <p:nvPr>
            <p:ph type="title"/>
          </p:nvPr>
        </p:nvSpPr>
        <p:spPr>
          <a:xfrm>
            <a:off x="375138" y="188670"/>
            <a:ext cx="9988062" cy="104373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2800"/>
              <a:buFont typeface="Open Sans"/>
              <a:buNone/>
            </a:pPr>
            <a:r>
              <a:rPr lang="en-US" b="1" i="0" dirty="0">
                <a:latin typeface="Open Sans"/>
                <a:ea typeface="Open Sans"/>
                <a:cs typeface="Open Sans"/>
                <a:sym typeface="Open Sans"/>
              </a:rPr>
              <a:t>LAUDATO SI’ WEEK DAILY PRAYER</a:t>
            </a:r>
            <a:br>
              <a:rPr lang="en-US" b="1" i="0" dirty="0">
                <a:latin typeface="Open Sans"/>
                <a:ea typeface="Open Sans"/>
                <a:cs typeface="Open Sans"/>
                <a:sym typeface="Open Sans"/>
              </a:rPr>
            </a:br>
            <a:r>
              <a:rPr lang="en-US" sz="2400" b="1" i="0" dirty="0">
                <a:latin typeface="Open Sans"/>
                <a:ea typeface="Open Sans"/>
                <a:cs typeface="Open Sans"/>
                <a:sym typeface="Open Sans"/>
              </a:rPr>
              <a:t>from the Australian Bishops Office for Justice, Peace &amp; Ecology</a:t>
            </a:r>
            <a:br>
              <a:rPr lang="en-US" b="1" i="0" dirty="0">
                <a:solidFill>
                  <a:schemeClr val="dk1"/>
                </a:solidFill>
                <a:latin typeface="Open Sans"/>
                <a:ea typeface="Open Sans"/>
                <a:cs typeface="Open Sans"/>
                <a:sym typeface="Open Sans"/>
              </a:rPr>
            </a:br>
            <a:endParaRPr dirty="0"/>
          </a:p>
        </p:txBody>
      </p:sp>
      <p:sp>
        <p:nvSpPr>
          <p:cNvPr id="2" name="TextBox 1">
            <a:extLst>
              <a:ext uri="{FF2B5EF4-FFF2-40B4-BE49-F238E27FC236}">
                <a16:creationId xmlns:a16="http://schemas.microsoft.com/office/drawing/2014/main" id="{94155A08-C8F6-3745-A090-333AA199162A}"/>
              </a:ext>
            </a:extLst>
          </p:cNvPr>
          <p:cNvSpPr txBox="1"/>
          <p:nvPr/>
        </p:nvSpPr>
        <p:spPr>
          <a:xfrm>
            <a:off x="375138" y="1648691"/>
            <a:ext cx="11141191" cy="4185761"/>
          </a:xfrm>
          <a:prstGeom prst="rect">
            <a:avLst/>
          </a:prstGeom>
          <a:noFill/>
        </p:spPr>
        <p:txBody>
          <a:bodyPr wrap="none" rtlCol="0">
            <a:spAutoFit/>
          </a:bodyPr>
          <a:lstStyle/>
          <a:p>
            <a:r>
              <a:rPr lang="en-US" dirty="0">
                <a:latin typeface="Calibri" panose="020F0502020204030204" pitchFamily="34" charset="0"/>
                <a:cs typeface="Calibri" panose="020F0502020204030204" pitchFamily="34" charset="0"/>
              </a:rPr>
              <a:t>Creator God</a:t>
            </a:r>
          </a:p>
          <a:p>
            <a:r>
              <a:rPr lang="en-US" dirty="0">
                <a:latin typeface="Calibri" panose="020F0502020204030204" pitchFamily="34" charset="0"/>
                <a:cs typeface="Calibri" panose="020F0502020204030204" pitchFamily="34" charset="0"/>
              </a:rPr>
              <a:t>teach us to see you in the beauty of the universe</a:t>
            </a:r>
          </a:p>
          <a:p>
            <a:r>
              <a:rPr lang="en-US" dirty="0">
                <a:latin typeface="Calibri" panose="020F0502020204030204" pitchFamily="34" charset="0"/>
                <a:cs typeface="Calibri" panose="020F0502020204030204" pitchFamily="34" charset="0"/>
              </a:rPr>
              <a:t>for all things speak of you.</a:t>
            </a:r>
          </a:p>
          <a:p>
            <a:r>
              <a:rPr lang="en-US" dirty="0">
                <a:latin typeface="Calibri" panose="020F0502020204030204" pitchFamily="34" charset="0"/>
                <a:cs typeface="Calibri" panose="020F0502020204030204" pitchFamily="34" charset="0"/>
              </a:rPr>
              <a:t>We praise you and thank you for every creature you have made.</a:t>
            </a:r>
          </a:p>
          <a:p>
            <a:r>
              <a:rPr lang="en-US" dirty="0">
                <a:latin typeface="Calibri" panose="020F0502020204030204" pitchFamily="34" charset="0"/>
                <a:cs typeface="Calibri" panose="020F0502020204030204" pitchFamily="34" charset="0"/>
              </a:rPr>
              <a:t>Help us to feel deeply connected to everything that is.</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God of love</a:t>
            </a:r>
          </a:p>
          <a:p>
            <a:r>
              <a:rPr lang="en-US" dirty="0">
                <a:latin typeface="Calibri" panose="020F0502020204030204" pitchFamily="34" charset="0"/>
                <a:cs typeface="Calibri" panose="020F0502020204030204" pitchFamily="34" charset="0"/>
              </a:rPr>
              <a:t>make us channels of your love for all the creatures of this earth as not one of them is forgotten in your sight.</a:t>
            </a:r>
          </a:p>
          <a:p>
            <a:r>
              <a:rPr lang="en-US" dirty="0">
                <a:latin typeface="Calibri" panose="020F0502020204030204" pitchFamily="34" charset="0"/>
                <a:cs typeface="Calibri" panose="020F0502020204030204" pitchFamily="34" charset="0"/>
              </a:rPr>
              <a:t>Help those who have power and money to not be indifferent, to uphold the common good, advance the weak and care for this world in which we live.</a:t>
            </a:r>
          </a:p>
          <a:p>
            <a:r>
              <a:rPr lang="en-US" dirty="0">
                <a:latin typeface="Calibri" panose="020F0502020204030204" pitchFamily="34" charset="0"/>
                <a:cs typeface="Calibri" panose="020F0502020204030204" pitchFamily="34" charset="0"/>
              </a:rPr>
              <a:t>The poor and the earth are crying out.</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O Lord</a:t>
            </a:r>
          </a:p>
          <a:p>
            <a:r>
              <a:rPr lang="en-US" dirty="0">
                <a:latin typeface="Calibri" panose="020F0502020204030204" pitchFamily="34" charset="0"/>
                <a:cs typeface="Calibri" panose="020F0502020204030204" pitchFamily="34" charset="0"/>
              </a:rPr>
              <a:t>help us to protect all life, to prepare for a better future, </a:t>
            </a:r>
          </a:p>
          <a:p>
            <a:r>
              <a:rPr lang="en-US" dirty="0">
                <a:latin typeface="Calibri" panose="020F0502020204030204" pitchFamily="34" charset="0"/>
                <a:cs typeface="Calibri" panose="020F0502020204030204" pitchFamily="34" charset="0"/>
              </a:rPr>
              <a:t>for the coming of your Kingdom of justice, peace, love and beauty.</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Praise be to you!</a:t>
            </a:r>
          </a:p>
          <a:p>
            <a:r>
              <a:rPr lang="en-US" dirty="0">
                <a:latin typeface="Calibri" panose="020F0502020204030204" pitchFamily="34" charset="0"/>
                <a:cs typeface="Calibri" panose="020F0502020204030204" pitchFamily="34" charset="0"/>
              </a:rPr>
              <a:t>Amen</a:t>
            </a:r>
          </a:p>
          <a:p>
            <a:endParaRPr lang="en-US" dirty="0">
              <a:latin typeface="Calibri" panose="020F0502020204030204" pitchFamily="34" charset="0"/>
              <a:cs typeface="Calibri" panose="020F0502020204030204" pitchFamily="34" charset="0"/>
            </a:endParaRPr>
          </a:p>
          <a:p>
            <a:r>
              <a:rPr lang="en-US" i="1" dirty="0">
                <a:latin typeface="Calibri" panose="020F0502020204030204" pitchFamily="34" charset="0"/>
                <a:cs typeface="Calibri" panose="020F0502020204030204" pitchFamily="34" charset="0"/>
              </a:rPr>
              <a:t>(based on </a:t>
            </a:r>
            <a:r>
              <a:rPr lang="en-US" i="1" dirty="0" err="1">
                <a:latin typeface="Calibri" panose="020F0502020204030204" pitchFamily="34" charset="0"/>
                <a:cs typeface="Calibri" panose="020F0502020204030204" pitchFamily="34" charset="0"/>
              </a:rPr>
              <a:t>Laudato</a:t>
            </a:r>
            <a:r>
              <a:rPr lang="en-US" i="1" dirty="0">
                <a:latin typeface="Calibri" panose="020F0502020204030204" pitchFamily="34" charset="0"/>
                <a:cs typeface="Calibri" panose="020F0502020204030204" pitchFamily="34" charset="0"/>
              </a:rPr>
              <a:t> Si n246)</a:t>
            </a:r>
          </a:p>
        </p:txBody>
      </p:sp>
    </p:spTree>
    <p:extLst>
      <p:ext uri="{BB962C8B-B14F-4D97-AF65-F5344CB8AC3E}">
        <p14:creationId xmlns:p14="http://schemas.microsoft.com/office/powerpoint/2010/main" val="27737107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23FB9-BFD8-DE4A-8252-2016F2114BF6}"/>
              </a:ext>
            </a:extLst>
          </p:cNvPr>
          <p:cNvSpPr>
            <a:spLocks noGrp="1"/>
          </p:cNvSpPr>
          <p:nvPr>
            <p:ph type="title"/>
          </p:nvPr>
        </p:nvSpPr>
        <p:spPr/>
        <p:txBody>
          <a:bodyPr/>
          <a:lstStyle/>
          <a:p>
            <a:r>
              <a:rPr lang="en-US" dirty="0"/>
              <a:t>LAUDATO SI WEEK</a:t>
            </a:r>
            <a:br>
              <a:rPr lang="en-US" dirty="0"/>
            </a:br>
            <a:r>
              <a:rPr lang="en-US" dirty="0"/>
              <a:t>Video Reflections</a:t>
            </a:r>
          </a:p>
        </p:txBody>
      </p:sp>
      <p:sp>
        <p:nvSpPr>
          <p:cNvPr id="3" name="Text Placeholder 2">
            <a:extLst>
              <a:ext uri="{FF2B5EF4-FFF2-40B4-BE49-F238E27FC236}">
                <a16:creationId xmlns:a16="http://schemas.microsoft.com/office/drawing/2014/main" id="{FD9DEBC1-E340-BC44-9E16-434FE38801B7}"/>
              </a:ext>
            </a:extLst>
          </p:cNvPr>
          <p:cNvSpPr>
            <a:spLocks noGrp="1"/>
          </p:cNvSpPr>
          <p:nvPr>
            <p:ph type="body" idx="1"/>
          </p:nvPr>
        </p:nvSpPr>
        <p:spPr/>
        <p:txBody>
          <a:bodyPr/>
          <a:lstStyle/>
          <a:p>
            <a:r>
              <a:rPr lang="en-US" dirty="0"/>
              <a:t>    </a:t>
            </a:r>
          </a:p>
          <a:p>
            <a:endParaRPr lang="en-US" dirty="0"/>
          </a:p>
        </p:txBody>
      </p:sp>
      <p:sp>
        <p:nvSpPr>
          <p:cNvPr id="6" name="Rectangle 13">
            <a:extLst>
              <a:ext uri="{FF2B5EF4-FFF2-40B4-BE49-F238E27FC236}">
                <a16:creationId xmlns:a16="http://schemas.microsoft.com/office/drawing/2014/main" id="{8B9B9073-5572-F94D-8B53-456018B0EA28}"/>
              </a:ext>
            </a:extLst>
          </p:cNvPr>
          <p:cNvSpPr>
            <a:spLocks noChangeArrowheads="1"/>
          </p:cNvSpPr>
          <p:nvPr/>
        </p:nvSpPr>
        <p:spPr bwMode="auto">
          <a:xfrm>
            <a:off x="375138" y="-5619151"/>
            <a:ext cx="10418201" cy="11695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chemeClr val="tx1"/>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b="1" dirty="0">
              <a:solidFill>
                <a:schemeClr val="tx1"/>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chemeClr val="tx1"/>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b="1" dirty="0">
              <a:solidFill>
                <a:schemeClr val="tx1"/>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chemeClr val="tx1"/>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b="1" dirty="0">
              <a:solidFill>
                <a:schemeClr val="tx1"/>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chemeClr val="tx1"/>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b="1" dirty="0">
              <a:solidFill>
                <a:schemeClr val="tx1"/>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chemeClr val="tx1"/>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b="1" dirty="0">
              <a:solidFill>
                <a:schemeClr val="tx1"/>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chemeClr val="tx1"/>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b="1" dirty="0">
              <a:solidFill>
                <a:schemeClr val="tx1"/>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chemeClr val="tx1"/>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b="1" dirty="0">
              <a:solidFill>
                <a:schemeClr val="tx1"/>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chemeClr val="tx1"/>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b="1" dirty="0">
              <a:solidFill>
                <a:schemeClr val="tx1"/>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chemeClr val="tx1"/>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b="1" dirty="0">
              <a:solidFill>
                <a:schemeClr val="tx1"/>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chemeClr val="tx1"/>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b="1" dirty="0">
              <a:solidFill>
                <a:schemeClr val="tx1"/>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chemeClr val="tx1"/>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b="1" dirty="0">
              <a:solidFill>
                <a:schemeClr val="tx1"/>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chemeClr val="tx1"/>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b="1" dirty="0">
              <a:solidFill>
                <a:schemeClr val="tx1"/>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chemeClr val="tx1"/>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b="1" dirty="0">
              <a:solidFill>
                <a:schemeClr val="tx1"/>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chemeClr val="tx1"/>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b="1" dirty="0">
              <a:solidFill>
                <a:schemeClr val="tx1"/>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chemeClr val="tx1"/>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b="1" dirty="0">
              <a:solidFill>
                <a:schemeClr val="tx1"/>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chemeClr val="tx1"/>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chemeClr val="tx1"/>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600" b="1" dirty="0">
              <a:solidFill>
                <a:schemeClr val="tx1"/>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600" b="1" dirty="0">
              <a:solidFill>
                <a:schemeClr val="tx1"/>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Calibri" panose="020F0502020204030204" pitchFamily="34" charset="0"/>
              </a:rPr>
              <a:t>Look At The World by John Rutter </a:t>
            </a:r>
            <a:endParaRPr kumimoji="0" lang="en-US" altLang="en-US"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260BF"/>
                </a:solidFill>
                <a:effectLst/>
                <a:latin typeface="Calibri" panose="020F0502020204030204" pitchFamily="34" charset="0"/>
              </a:rPr>
              <a:t>https://</a:t>
            </a:r>
            <a:r>
              <a:rPr kumimoji="0" lang="en-US" altLang="en-US" sz="1800" b="0" i="0" u="none" strike="noStrike" cap="none" normalizeH="0" baseline="0" dirty="0" err="1">
                <a:ln>
                  <a:noFill/>
                </a:ln>
                <a:solidFill>
                  <a:srgbClr val="0260BF"/>
                </a:solidFill>
                <a:effectLst/>
                <a:latin typeface="Calibri" panose="020F0502020204030204" pitchFamily="34" charset="0"/>
              </a:rPr>
              <a:t>www.youtube.com</a:t>
            </a:r>
            <a:r>
              <a:rPr kumimoji="0" lang="en-US" altLang="en-US" sz="1800" b="0" i="0" u="none" strike="noStrike" cap="none" normalizeH="0" baseline="0" dirty="0">
                <a:ln>
                  <a:noFill/>
                </a:ln>
                <a:solidFill>
                  <a:srgbClr val="0260BF"/>
                </a:solidFill>
                <a:effectLst/>
                <a:latin typeface="Calibri" panose="020F0502020204030204" pitchFamily="34" charset="0"/>
              </a:rPr>
              <a:t>/</a:t>
            </a:r>
            <a:r>
              <a:rPr kumimoji="0" lang="en-US" altLang="en-US" sz="1800" b="0" i="0" u="none" strike="noStrike" cap="none" normalizeH="0" baseline="0" dirty="0" err="1">
                <a:ln>
                  <a:noFill/>
                </a:ln>
                <a:solidFill>
                  <a:srgbClr val="0260BF"/>
                </a:solidFill>
                <a:effectLst/>
                <a:latin typeface="Calibri" panose="020F0502020204030204" pitchFamily="34" charset="0"/>
              </a:rPr>
              <a:t>watch?v</a:t>
            </a:r>
            <a:r>
              <a:rPr kumimoji="0" lang="en-US" altLang="en-US" sz="1800" b="0" i="0" u="none" strike="noStrike" cap="none" normalizeH="0" baseline="0" dirty="0">
                <a:ln>
                  <a:noFill/>
                </a:ln>
                <a:solidFill>
                  <a:srgbClr val="0260BF"/>
                </a:solidFill>
                <a:effectLst/>
                <a:latin typeface="Calibri" panose="020F0502020204030204" pitchFamily="34" charset="0"/>
              </a:rPr>
              <a:t>=kxr8QBPq1z0 </a:t>
            </a:r>
            <a:r>
              <a:rPr kumimoji="0" lang="en-US" altLang="en-US" sz="1800" b="0" i="0" u="none" strike="noStrike" cap="none" normalizeH="0" baseline="0" dirty="0">
                <a:ln>
                  <a:noFill/>
                </a:ln>
                <a:solidFill>
                  <a:schemeClr val="tx1"/>
                </a:solidFill>
                <a:effectLst/>
                <a:latin typeface="Calibri" panose="020F0502020204030204" pitchFamily="34" charset="0"/>
              </a:rPr>
              <a:t>4 mins 31 secs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Calibri" panose="020F0502020204030204" pitchFamily="34" charset="0"/>
              </a:rPr>
              <a:t>For the Beauty of the Earth by John Rutter </a:t>
            </a:r>
            <a:endParaRPr kumimoji="0" lang="en-US" altLang="en-US"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260BF"/>
                </a:solidFill>
                <a:effectLst/>
                <a:latin typeface="Calibri" panose="020F0502020204030204" pitchFamily="34" charset="0"/>
              </a:rPr>
              <a:t>https://</a:t>
            </a:r>
            <a:r>
              <a:rPr kumimoji="0" lang="en-US" altLang="en-US" sz="1800" b="0" i="0" u="none" strike="noStrike" cap="none" normalizeH="0" baseline="0" dirty="0" err="1">
                <a:ln>
                  <a:noFill/>
                </a:ln>
                <a:solidFill>
                  <a:srgbClr val="0260BF"/>
                </a:solidFill>
                <a:effectLst/>
                <a:latin typeface="Calibri" panose="020F0502020204030204" pitchFamily="34" charset="0"/>
              </a:rPr>
              <a:t>www.youtube.com</a:t>
            </a:r>
            <a:r>
              <a:rPr kumimoji="0" lang="en-US" altLang="en-US" sz="1800" b="0" i="0" u="none" strike="noStrike" cap="none" normalizeH="0" baseline="0" dirty="0">
                <a:ln>
                  <a:noFill/>
                </a:ln>
                <a:solidFill>
                  <a:srgbClr val="0260BF"/>
                </a:solidFill>
                <a:effectLst/>
                <a:latin typeface="Calibri" panose="020F0502020204030204" pitchFamily="34" charset="0"/>
              </a:rPr>
              <a:t>/</a:t>
            </a:r>
            <a:r>
              <a:rPr kumimoji="0" lang="en-US" altLang="en-US" sz="1800" b="0" i="0" u="none" strike="noStrike" cap="none" normalizeH="0" baseline="0" dirty="0" err="1">
                <a:ln>
                  <a:noFill/>
                </a:ln>
                <a:solidFill>
                  <a:srgbClr val="0260BF"/>
                </a:solidFill>
                <a:effectLst/>
                <a:latin typeface="Calibri" panose="020F0502020204030204" pitchFamily="34" charset="0"/>
              </a:rPr>
              <a:t>watch?v</a:t>
            </a:r>
            <a:r>
              <a:rPr kumimoji="0" lang="en-US" altLang="en-US" sz="1800" b="0" i="0" u="none" strike="noStrike" cap="none" normalizeH="0" baseline="0" dirty="0">
                <a:ln>
                  <a:noFill/>
                </a:ln>
                <a:solidFill>
                  <a:srgbClr val="0260BF"/>
                </a:solidFill>
                <a:effectLst/>
                <a:latin typeface="Calibri" panose="020F0502020204030204" pitchFamily="34" charset="0"/>
              </a:rPr>
              <a:t>=xlBkpAm3fhw </a:t>
            </a:r>
            <a:r>
              <a:rPr kumimoji="0" lang="en-US" altLang="en-US" sz="1800" b="0" i="0" u="none" strike="noStrike" cap="none" normalizeH="0" baseline="0" dirty="0">
                <a:ln>
                  <a:noFill/>
                </a:ln>
                <a:solidFill>
                  <a:schemeClr val="tx1"/>
                </a:solidFill>
                <a:effectLst/>
                <a:latin typeface="Calibri" panose="020F0502020204030204" pitchFamily="34" charset="0"/>
              </a:rPr>
              <a:t>2 mins 13 secs </a:t>
            </a:r>
            <a:endParaRPr kumimoji="0" lang="en-US" altLang="en-US"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424242"/>
                </a:solidFill>
                <a:effectLst/>
                <a:latin typeface="Calibri" panose="020F0502020204030204" pitchFamily="34" charset="0"/>
              </a:rPr>
              <a:t>Prayer for the Earth from </a:t>
            </a:r>
            <a:r>
              <a:rPr kumimoji="0" lang="en-US" altLang="en-US" sz="1800" b="1" i="0" u="none" strike="noStrike" cap="none" normalizeH="0" baseline="0" dirty="0" err="1">
                <a:ln>
                  <a:noFill/>
                </a:ln>
                <a:solidFill>
                  <a:srgbClr val="424242"/>
                </a:solidFill>
                <a:effectLst/>
                <a:latin typeface="Calibri" panose="020F0502020204030204" pitchFamily="34" charset="0"/>
              </a:rPr>
              <a:t>Laudato</a:t>
            </a:r>
            <a:r>
              <a:rPr kumimoji="0" lang="en-US" altLang="en-US" sz="1800" b="1" i="0" u="none" strike="noStrike" cap="none" normalizeH="0" baseline="0" dirty="0">
                <a:ln>
                  <a:noFill/>
                </a:ln>
                <a:solidFill>
                  <a:srgbClr val="424242"/>
                </a:solidFill>
                <a:effectLst/>
                <a:latin typeface="Calibri" panose="020F0502020204030204" pitchFamily="34" charset="0"/>
              </a:rPr>
              <a:t> Si’ (video) </a:t>
            </a:r>
            <a:r>
              <a:rPr kumimoji="0" lang="en-US" altLang="en-US"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260BF"/>
                </a:solidFill>
                <a:effectLst/>
                <a:latin typeface="Calibri" panose="020F0502020204030204" pitchFamily="34" charset="0"/>
              </a:rPr>
              <a:t>https://</a:t>
            </a:r>
            <a:r>
              <a:rPr kumimoji="0" lang="en-US" altLang="en-US" sz="1800" b="0" i="0" u="none" strike="noStrike" cap="none" normalizeH="0" baseline="0" dirty="0" err="1">
                <a:ln>
                  <a:noFill/>
                </a:ln>
                <a:solidFill>
                  <a:srgbClr val="0260BF"/>
                </a:solidFill>
                <a:effectLst/>
                <a:latin typeface="Calibri" panose="020F0502020204030204" pitchFamily="34" charset="0"/>
              </a:rPr>
              <a:t>www.ecojesuit.com</a:t>
            </a:r>
            <a:r>
              <a:rPr kumimoji="0" lang="en-US" altLang="en-US" sz="1800" b="0" i="0" u="none" strike="noStrike" cap="none" normalizeH="0" baseline="0" dirty="0">
                <a:ln>
                  <a:noFill/>
                </a:ln>
                <a:solidFill>
                  <a:srgbClr val="0260BF"/>
                </a:solidFill>
                <a:effectLst/>
                <a:latin typeface="Calibri" panose="020F0502020204030204" pitchFamily="34" charset="0"/>
              </a:rPr>
              <a:t>/prayer-for-the-earth-video-from-</a:t>
            </a:r>
            <a:r>
              <a:rPr kumimoji="0" lang="en-US" altLang="en-US" sz="1800" b="0" i="0" u="none" strike="noStrike" cap="none" normalizeH="0" baseline="0" dirty="0" err="1">
                <a:ln>
                  <a:noFill/>
                </a:ln>
                <a:solidFill>
                  <a:srgbClr val="0260BF"/>
                </a:solidFill>
                <a:effectLst/>
                <a:latin typeface="Calibri" panose="020F0502020204030204" pitchFamily="34" charset="0"/>
              </a:rPr>
              <a:t>laudato</a:t>
            </a:r>
            <a:r>
              <a:rPr kumimoji="0" lang="en-US" altLang="en-US" sz="1800" b="0" i="0" u="none" strike="noStrike" cap="none" normalizeH="0" baseline="0" dirty="0">
                <a:ln>
                  <a:noFill/>
                </a:ln>
                <a:solidFill>
                  <a:srgbClr val="0260BF"/>
                </a:solidFill>
                <a:effectLst/>
                <a:latin typeface="Calibri" panose="020F0502020204030204" pitchFamily="34" charset="0"/>
              </a:rPr>
              <a:t>-</a:t>
            </a:r>
            <a:r>
              <a:rPr kumimoji="0" lang="en-US" altLang="en-US" sz="1800" b="0" i="0" u="none" strike="noStrike" cap="none" normalizeH="0" baseline="0" dirty="0" err="1">
                <a:ln>
                  <a:noFill/>
                </a:ln>
                <a:solidFill>
                  <a:srgbClr val="0260BF"/>
                </a:solidFill>
                <a:effectLst/>
                <a:latin typeface="Calibri" panose="020F0502020204030204" pitchFamily="34" charset="0"/>
              </a:rPr>
              <a:t>si</a:t>
            </a:r>
            <a:r>
              <a:rPr kumimoji="0" lang="en-US" altLang="en-US" sz="1800" b="0" i="0" u="none" strike="noStrike" cap="none" normalizeH="0" baseline="0" dirty="0">
                <a:ln>
                  <a:noFill/>
                </a:ln>
                <a:solidFill>
                  <a:srgbClr val="0260BF"/>
                </a:solidFill>
                <a:effectLst/>
                <a:latin typeface="Calibri" panose="020F0502020204030204" pitchFamily="34" charset="0"/>
              </a:rPr>
              <a:t>/ </a:t>
            </a:r>
            <a:endParaRPr kumimoji="0" lang="en-US" altLang="en-US"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424242"/>
                </a:solidFill>
                <a:effectLst/>
                <a:latin typeface="Calibri" panose="020F0502020204030204" pitchFamily="34" charset="0"/>
              </a:rPr>
              <a:t>Scroll down to find Video version of Pope Francis Prayer accompanied by beautiful images – 1 min 30 secs </a:t>
            </a:r>
            <a:r>
              <a:rPr kumimoji="0" lang="en-US" altLang="en-US"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Calibri" panose="020F0502020204030204" pitchFamily="34" charset="0"/>
              </a:rPr>
              <a:t>Pope Francis' A Prayer For Our Earth | CAFOD </a:t>
            </a:r>
            <a:endParaRPr kumimoji="0" lang="en-US" altLang="en-US"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260BF"/>
                </a:solidFill>
                <a:effectLst/>
                <a:latin typeface="Calibri" panose="020F0502020204030204" pitchFamily="34" charset="0"/>
              </a:rPr>
              <a:t>https://</a:t>
            </a:r>
            <a:r>
              <a:rPr kumimoji="0" lang="en-US" altLang="en-US" sz="1800" b="0" i="0" u="none" strike="noStrike" cap="none" normalizeH="0" baseline="0" dirty="0" err="1">
                <a:ln>
                  <a:noFill/>
                </a:ln>
                <a:solidFill>
                  <a:srgbClr val="0260BF"/>
                </a:solidFill>
                <a:effectLst/>
                <a:latin typeface="Calibri" panose="020F0502020204030204" pitchFamily="34" charset="0"/>
              </a:rPr>
              <a:t>www.youtube.com</a:t>
            </a:r>
            <a:r>
              <a:rPr kumimoji="0" lang="en-US" altLang="en-US" sz="1800" b="0" i="0" u="none" strike="noStrike" cap="none" normalizeH="0" baseline="0" dirty="0">
                <a:ln>
                  <a:noFill/>
                </a:ln>
                <a:solidFill>
                  <a:srgbClr val="0260BF"/>
                </a:solidFill>
                <a:effectLst/>
                <a:latin typeface="Calibri" panose="020F0502020204030204" pitchFamily="34" charset="0"/>
              </a:rPr>
              <a:t>/</a:t>
            </a:r>
            <a:r>
              <a:rPr kumimoji="0" lang="en-US" altLang="en-US" sz="1800" b="0" i="0" u="none" strike="noStrike" cap="none" normalizeH="0" baseline="0" dirty="0" err="1">
                <a:ln>
                  <a:noFill/>
                </a:ln>
                <a:solidFill>
                  <a:srgbClr val="0260BF"/>
                </a:solidFill>
                <a:effectLst/>
                <a:latin typeface="Calibri" panose="020F0502020204030204" pitchFamily="34" charset="0"/>
              </a:rPr>
              <a:t>watch?v</a:t>
            </a:r>
            <a:r>
              <a:rPr kumimoji="0" lang="en-US" altLang="en-US" sz="1800" b="0" i="0" u="none" strike="noStrike" cap="none" normalizeH="0" baseline="0" dirty="0">
                <a:ln>
                  <a:noFill/>
                </a:ln>
                <a:solidFill>
                  <a:srgbClr val="0260BF"/>
                </a:solidFill>
                <a:effectLst/>
                <a:latin typeface="Calibri" panose="020F0502020204030204" pitchFamily="34" charset="0"/>
              </a:rPr>
              <a:t>=jaTJF1AkwcA </a:t>
            </a:r>
            <a:r>
              <a:rPr kumimoji="0" lang="en-US" altLang="en-US" sz="1800" b="0" i="0" u="none" strike="noStrike" cap="none" normalizeH="0" baseline="0" dirty="0">
                <a:ln>
                  <a:noFill/>
                </a:ln>
                <a:solidFill>
                  <a:schemeClr val="tx1"/>
                </a:solidFill>
                <a:effectLst/>
                <a:latin typeface="Calibri" panose="020F0502020204030204" pitchFamily="34" charset="0"/>
              </a:rPr>
              <a:t>2 mins 5 secs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424242"/>
                </a:solidFill>
                <a:effectLst/>
                <a:latin typeface="Calibri" panose="020F0502020204030204" pitchFamily="34" charset="0"/>
              </a:rPr>
              <a:t>A Prayer for the Earth from </a:t>
            </a:r>
            <a:r>
              <a:rPr kumimoji="0" lang="en-US" altLang="en-US" sz="1800" b="1" i="0" u="none" strike="noStrike" cap="none" normalizeH="0" baseline="0" dirty="0" err="1">
                <a:ln>
                  <a:noFill/>
                </a:ln>
                <a:solidFill>
                  <a:srgbClr val="424242"/>
                </a:solidFill>
                <a:effectLst/>
                <a:latin typeface="Calibri" panose="020F0502020204030204" pitchFamily="34" charset="0"/>
              </a:rPr>
              <a:t>Laudato</a:t>
            </a:r>
            <a:r>
              <a:rPr kumimoji="0" lang="en-US" altLang="en-US" sz="1800" b="1" i="0" u="none" strike="noStrike" cap="none" normalizeH="0" baseline="0" dirty="0">
                <a:ln>
                  <a:noFill/>
                </a:ln>
                <a:solidFill>
                  <a:srgbClr val="424242"/>
                </a:solidFill>
                <a:effectLst/>
                <a:latin typeface="Calibri" panose="020F0502020204030204" pitchFamily="34" charset="0"/>
              </a:rPr>
              <a:t> Si’ </a:t>
            </a:r>
            <a:endParaRPr kumimoji="0" lang="en-US" altLang="en-US"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260BF"/>
                </a:solidFill>
                <a:effectLst/>
                <a:latin typeface="Calibri" panose="020F0502020204030204" pitchFamily="34" charset="0"/>
              </a:rPr>
              <a:t>https://</a:t>
            </a:r>
            <a:r>
              <a:rPr kumimoji="0" lang="en-US" altLang="en-US" sz="1800" b="0" i="0" u="none" strike="noStrike" cap="none" normalizeH="0" baseline="0" dirty="0" err="1">
                <a:ln>
                  <a:noFill/>
                </a:ln>
                <a:solidFill>
                  <a:srgbClr val="0260BF"/>
                </a:solidFill>
                <a:effectLst/>
                <a:latin typeface="Calibri" panose="020F0502020204030204" pitchFamily="34" charset="0"/>
              </a:rPr>
              <a:t>youtu.be</a:t>
            </a:r>
            <a:r>
              <a:rPr kumimoji="0" lang="en-US" altLang="en-US" sz="1800" b="0" i="0" u="none" strike="noStrike" cap="none" normalizeH="0" baseline="0" dirty="0">
                <a:ln>
                  <a:noFill/>
                </a:ln>
                <a:solidFill>
                  <a:srgbClr val="0260BF"/>
                </a:solidFill>
                <a:effectLst/>
                <a:latin typeface="Calibri" panose="020F0502020204030204" pitchFamily="34" charset="0"/>
              </a:rPr>
              <a:t>/VJz0ZuxxMI0 </a:t>
            </a:r>
            <a:r>
              <a:rPr kumimoji="0" lang="en-US" altLang="en-US" sz="1800" b="0" i="0" u="none" strike="noStrike" cap="none" normalizeH="0" baseline="0" dirty="0">
                <a:ln>
                  <a:noFill/>
                </a:ln>
                <a:solidFill>
                  <a:schemeClr val="tx1"/>
                </a:solidFill>
                <a:effectLst/>
                <a:latin typeface="Calibri" panose="020F0502020204030204" pitchFamily="34" charset="0"/>
              </a:rPr>
              <a:t>3 min 43 secs</a:t>
            </a:r>
            <a:br>
              <a:rPr kumimoji="0" lang="en-US" altLang="en-US" sz="1800" b="0" i="0" u="none" strike="noStrike" cap="none" normalizeH="0" baseline="0" dirty="0">
                <a:ln>
                  <a:noFill/>
                </a:ln>
                <a:solidFill>
                  <a:schemeClr val="tx1"/>
                </a:solidFill>
                <a:effectLst/>
                <a:latin typeface="Calibri" panose="020F0502020204030204" pitchFamily="34" charset="0"/>
              </a:rPr>
            </a:br>
            <a:r>
              <a:rPr kumimoji="0" lang="en-US" altLang="en-US" sz="1800" b="1" i="0" u="none" strike="noStrike" cap="none" normalizeH="0" baseline="0" dirty="0" err="1">
                <a:ln>
                  <a:noFill/>
                </a:ln>
                <a:solidFill>
                  <a:schemeClr val="tx1"/>
                </a:solidFill>
                <a:effectLst/>
                <a:latin typeface="Calibri" panose="020F0502020204030204" pitchFamily="34" charset="0"/>
              </a:rPr>
              <a:t>Laudato</a:t>
            </a:r>
            <a:r>
              <a:rPr kumimoji="0" lang="en-US" altLang="en-US" sz="1800" b="1" i="0" u="none" strike="noStrike" cap="none" normalizeH="0" baseline="0" dirty="0">
                <a:ln>
                  <a:noFill/>
                </a:ln>
                <a:solidFill>
                  <a:schemeClr val="tx1"/>
                </a:solidFill>
                <a:effectLst/>
                <a:latin typeface="Calibri" panose="020F0502020204030204" pitchFamily="34" charset="0"/>
              </a:rPr>
              <a:t> Si’ – The Song </a:t>
            </a:r>
            <a:r>
              <a:rPr kumimoji="0" lang="en-US" altLang="en-US" sz="1800" b="0" i="0" u="none" strike="noStrike" cap="none" normalizeH="0" baseline="0" dirty="0">
                <a:ln>
                  <a:noFill/>
                </a:ln>
                <a:solidFill>
                  <a:schemeClr val="tx1"/>
                </a:solidFill>
                <a:effectLst/>
                <a:latin typeface="Calibri" panose="020F0502020204030204" pitchFamily="34" charset="0"/>
              </a:rPr>
              <a:t>from Mumbai Archdiocese Office for Environment </a:t>
            </a:r>
            <a:endParaRPr kumimoji="0" lang="en-US" altLang="en-US"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err="1">
                <a:ln>
                  <a:noFill/>
                </a:ln>
                <a:solidFill>
                  <a:srgbClr val="0260BF"/>
                </a:solidFill>
                <a:effectLst/>
                <a:latin typeface="Calibri" panose="020F0502020204030204" pitchFamily="34" charset="0"/>
              </a:rPr>
              <a:t>www.youtube.com</a:t>
            </a:r>
            <a:r>
              <a:rPr kumimoji="0" lang="en-US" altLang="en-US" sz="1800" b="0" i="0" u="none" strike="noStrike" cap="none" normalizeH="0" baseline="0" dirty="0">
                <a:ln>
                  <a:noFill/>
                </a:ln>
                <a:solidFill>
                  <a:srgbClr val="0260BF"/>
                </a:solidFill>
                <a:effectLst/>
                <a:latin typeface="Calibri" panose="020F0502020204030204" pitchFamily="34" charset="0"/>
              </a:rPr>
              <a:t>/</a:t>
            </a:r>
            <a:r>
              <a:rPr kumimoji="0" lang="en-US" altLang="en-US" sz="1800" b="0" i="0" u="none" strike="noStrike" cap="none" normalizeH="0" baseline="0" dirty="0" err="1">
                <a:ln>
                  <a:noFill/>
                </a:ln>
                <a:solidFill>
                  <a:srgbClr val="0260BF"/>
                </a:solidFill>
                <a:effectLst/>
                <a:latin typeface="Calibri" panose="020F0502020204030204" pitchFamily="34" charset="0"/>
              </a:rPr>
              <a:t>watch?v</a:t>
            </a:r>
            <a:r>
              <a:rPr kumimoji="0" lang="en-US" altLang="en-US" sz="1800" b="0" i="0" u="none" strike="noStrike" cap="none" normalizeH="0" baseline="0" dirty="0">
                <a:ln>
                  <a:noFill/>
                </a:ln>
                <a:solidFill>
                  <a:srgbClr val="0260BF"/>
                </a:solidFill>
                <a:effectLst/>
                <a:latin typeface="Calibri" panose="020F0502020204030204" pitchFamily="34" charset="0"/>
              </a:rPr>
              <a:t>=</a:t>
            </a:r>
            <a:r>
              <a:rPr kumimoji="0" lang="en-US" altLang="en-US" sz="1800" b="0" i="0" u="none" strike="noStrike" cap="none" normalizeH="0" baseline="0" dirty="0" err="1">
                <a:ln>
                  <a:noFill/>
                </a:ln>
                <a:solidFill>
                  <a:srgbClr val="0260BF"/>
                </a:solidFill>
                <a:effectLst/>
                <a:latin typeface="Calibri" panose="020F0502020204030204" pitchFamily="34" charset="0"/>
              </a:rPr>
              <a:t>dOwmQtdbwLk</a:t>
            </a:r>
            <a:r>
              <a:rPr kumimoji="0" lang="en-US" altLang="en-US" sz="1800" b="0" i="0" u="none" strike="noStrike" cap="none" normalizeH="0" baseline="0" dirty="0">
                <a:ln>
                  <a:noFill/>
                </a:ln>
                <a:solidFill>
                  <a:srgbClr val="0260BF"/>
                </a:solidFill>
                <a:effectLst/>
                <a:latin typeface="Calibri" panose="020F0502020204030204" pitchFamily="34" charset="0"/>
              </a:rPr>
              <a:t> </a:t>
            </a:r>
            <a:r>
              <a:rPr kumimoji="0" lang="en-US" altLang="en-US" sz="1800" b="0" i="0" u="none" strike="noStrike" cap="none" normalizeH="0" baseline="0" dirty="0">
                <a:ln>
                  <a:noFill/>
                </a:ln>
                <a:solidFill>
                  <a:schemeClr val="tx1"/>
                </a:solidFill>
                <a:effectLst/>
                <a:latin typeface="Calibri" panose="020F0502020204030204" pitchFamily="34" charset="0"/>
              </a:rPr>
              <a:t>3 min 16 secs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Calibri" panose="020F0502020204030204" pitchFamily="34" charset="0"/>
              </a:rPr>
              <a:t>Mother Earth – Monica Brown </a:t>
            </a:r>
            <a:r>
              <a:rPr kumimoji="0" lang="en-US" altLang="en-US" sz="1800" b="0" i="0" u="none" strike="noStrike" cap="none" normalizeH="0" baseline="0" dirty="0">
                <a:ln>
                  <a:noFill/>
                </a:ln>
                <a:solidFill>
                  <a:srgbClr val="0260BF"/>
                </a:solidFill>
                <a:effectLst/>
                <a:latin typeface="Calibri" panose="020F0502020204030204" pitchFamily="34" charset="0"/>
              </a:rPr>
              <a:t>https://</a:t>
            </a:r>
            <a:r>
              <a:rPr kumimoji="0" lang="en-US" altLang="en-US" sz="1800" b="0" i="0" u="none" strike="noStrike" cap="none" normalizeH="0" baseline="0" dirty="0" err="1">
                <a:ln>
                  <a:noFill/>
                </a:ln>
                <a:solidFill>
                  <a:srgbClr val="0260BF"/>
                </a:solidFill>
                <a:effectLst/>
                <a:latin typeface="Calibri" panose="020F0502020204030204" pitchFamily="34" charset="0"/>
              </a:rPr>
              <a:t>vimeo.com</a:t>
            </a:r>
            <a:r>
              <a:rPr kumimoji="0" lang="en-US" altLang="en-US" sz="1800" b="0" i="0" u="none" strike="noStrike" cap="none" normalizeH="0" baseline="0" dirty="0">
                <a:ln>
                  <a:noFill/>
                </a:ln>
                <a:solidFill>
                  <a:srgbClr val="0260BF"/>
                </a:solidFill>
                <a:effectLst/>
                <a:latin typeface="Calibri" panose="020F0502020204030204" pitchFamily="34" charset="0"/>
              </a:rPr>
              <a:t>/167026555</a:t>
            </a:r>
            <a:br>
              <a:rPr kumimoji="0" lang="en-US" altLang="en-US" sz="1800" b="0" i="0" u="none" strike="noStrike" cap="none" normalizeH="0" baseline="0" dirty="0">
                <a:ln>
                  <a:noFill/>
                </a:ln>
                <a:solidFill>
                  <a:srgbClr val="0260BF"/>
                </a:solidFill>
                <a:effectLst/>
                <a:latin typeface="Calibri" panose="020F0502020204030204" pitchFamily="34" charset="0"/>
              </a:rPr>
            </a:br>
            <a:r>
              <a:rPr kumimoji="0" lang="en-US" altLang="en-US" sz="1800" b="1" i="0" u="none" strike="noStrike" cap="none" normalizeH="0" baseline="0" dirty="0">
                <a:ln>
                  <a:noFill/>
                </a:ln>
                <a:solidFill>
                  <a:schemeClr val="tx1"/>
                </a:solidFill>
                <a:effectLst/>
                <a:latin typeface="Calibri" panose="020F0502020204030204" pitchFamily="34" charset="0"/>
              </a:rPr>
              <a:t>Canticle of the Sun – Marty Haugen </a:t>
            </a:r>
            <a:r>
              <a:rPr kumimoji="0" lang="en-US" altLang="en-US" sz="1800" b="0" i="0" u="none" strike="noStrike" cap="none" normalizeH="0" baseline="0" dirty="0">
                <a:ln>
                  <a:noFill/>
                </a:ln>
                <a:solidFill>
                  <a:srgbClr val="0260BF"/>
                </a:solidFill>
                <a:effectLst/>
                <a:latin typeface="Calibri" panose="020F0502020204030204" pitchFamily="34" charset="0"/>
              </a:rPr>
              <a:t>https://</a:t>
            </a:r>
            <a:r>
              <a:rPr kumimoji="0" lang="en-US" altLang="en-US" sz="1800" b="0" i="0" u="none" strike="noStrike" cap="none" normalizeH="0" baseline="0" dirty="0" err="1">
                <a:ln>
                  <a:noFill/>
                </a:ln>
                <a:solidFill>
                  <a:srgbClr val="0260BF"/>
                </a:solidFill>
                <a:effectLst/>
                <a:latin typeface="Calibri" panose="020F0502020204030204" pitchFamily="34" charset="0"/>
              </a:rPr>
              <a:t>www.youtube.com</a:t>
            </a:r>
            <a:r>
              <a:rPr kumimoji="0" lang="en-US" altLang="en-US" sz="1800" b="0" i="0" u="none" strike="noStrike" cap="none" normalizeH="0" baseline="0" dirty="0">
                <a:ln>
                  <a:noFill/>
                </a:ln>
                <a:solidFill>
                  <a:srgbClr val="0260BF"/>
                </a:solidFill>
                <a:effectLst/>
                <a:latin typeface="Calibri" panose="020F0502020204030204" pitchFamily="34" charset="0"/>
              </a:rPr>
              <a:t>/</a:t>
            </a:r>
            <a:r>
              <a:rPr kumimoji="0" lang="en-US" altLang="en-US" sz="1800" b="0" i="0" u="none" strike="noStrike" cap="none" normalizeH="0" baseline="0" dirty="0" err="1">
                <a:ln>
                  <a:noFill/>
                </a:ln>
                <a:solidFill>
                  <a:srgbClr val="0260BF"/>
                </a:solidFill>
                <a:effectLst/>
                <a:latin typeface="Calibri" panose="020F0502020204030204" pitchFamily="34" charset="0"/>
              </a:rPr>
              <a:t>watch?v</a:t>
            </a:r>
            <a:r>
              <a:rPr kumimoji="0" lang="en-US" altLang="en-US" sz="1800" b="0" i="0" u="none" strike="noStrike" cap="none" normalizeH="0" baseline="0" dirty="0">
                <a:ln>
                  <a:noFill/>
                </a:ln>
                <a:solidFill>
                  <a:srgbClr val="0260BF"/>
                </a:solidFill>
                <a:effectLst/>
                <a:latin typeface="Calibri" panose="020F0502020204030204" pitchFamily="34" charset="0"/>
              </a:rPr>
              <a:t>=CfJ6WJPUff8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38" name="Picture 14" descr="page3image13993856">
            <a:extLst>
              <a:ext uri="{FF2B5EF4-FFF2-40B4-BE49-F238E27FC236}">
                <a16:creationId xmlns:a16="http://schemas.microsoft.com/office/drawing/2014/main" id="{B32B70E2-AE67-CB45-85AD-260B1EAC62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0" y="-639763"/>
            <a:ext cx="19558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page3image13994048">
            <a:extLst>
              <a:ext uri="{FF2B5EF4-FFF2-40B4-BE49-F238E27FC236}">
                <a16:creationId xmlns:a16="http://schemas.microsoft.com/office/drawing/2014/main" id="{C6C49412-5E28-F34A-A962-57AF2BEC16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639763"/>
            <a:ext cx="41275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page3image14000768">
            <a:extLst>
              <a:ext uri="{FF2B5EF4-FFF2-40B4-BE49-F238E27FC236}">
                <a16:creationId xmlns:a16="http://schemas.microsoft.com/office/drawing/2014/main" id="{2721CBF3-C335-5B4D-B7E7-5FB4FD777B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4000" y="-639763"/>
            <a:ext cx="31496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41" name="Picture 17" descr="page3image13992896">
            <a:extLst>
              <a:ext uri="{FF2B5EF4-FFF2-40B4-BE49-F238E27FC236}">
                <a16:creationId xmlns:a16="http://schemas.microsoft.com/office/drawing/2014/main" id="{409885E7-41CC-5143-87DD-012CBCC3A4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69500" y="-639763"/>
            <a:ext cx="32766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page3image14001152">
            <a:extLst>
              <a:ext uri="{FF2B5EF4-FFF2-40B4-BE49-F238E27FC236}">
                <a16:creationId xmlns:a16="http://schemas.microsoft.com/office/drawing/2014/main" id="{69DBA4D6-54B2-514F-A942-E7302EE0AE6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000" y="0"/>
            <a:ext cx="44831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75885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44"/>
          <p:cNvSpPr txBox="1">
            <a:spLocks noGrp="1"/>
          </p:cNvSpPr>
          <p:nvPr>
            <p:ph type="title"/>
          </p:nvPr>
        </p:nvSpPr>
        <p:spPr>
          <a:xfrm>
            <a:off x="375138" y="188670"/>
            <a:ext cx="9612015" cy="104373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2800"/>
              <a:buFont typeface="Open Sans SemiBold"/>
              <a:buNone/>
            </a:pPr>
            <a:endParaRPr/>
          </a:p>
        </p:txBody>
      </p:sp>
      <p:sp>
        <p:nvSpPr>
          <p:cNvPr id="354" name="Google Shape;354;p44"/>
          <p:cNvSpPr txBox="1">
            <a:spLocks noGrp="1"/>
          </p:cNvSpPr>
          <p:nvPr>
            <p:ph type="body" idx="1"/>
          </p:nvPr>
        </p:nvSpPr>
        <p:spPr>
          <a:xfrm>
            <a:off x="0" y="0"/>
            <a:ext cx="12192000" cy="6857999"/>
          </a:xfrm>
          <a:prstGeom prst="rect">
            <a:avLst/>
          </a:prstGeom>
          <a:solidFill>
            <a:schemeClr val="lt1"/>
          </a:solid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Clr>
                <a:srgbClr val="262626"/>
              </a:buClr>
              <a:buSzPts val="1800"/>
              <a:buNone/>
            </a:pPr>
            <a:endParaRPr/>
          </a:p>
        </p:txBody>
      </p:sp>
      <p:pic>
        <p:nvPicPr>
          <p:cNvPr id="355" name="Google Shape;355;p44"/>
          <p:cNvPicPr preferRelativeResize="0"/>
          <p:nvPr/>
        </p:nvPicPr>
        <p:blipFill rotWithShape="1">
          <a:blip r:embed="rId3">
            <a:alphaModFix/>
          </a:blip>
          <a:srcRect/>
          <a:stretch/>
        </p:blipFill>
        <p:spPr>
          <a:xfrm>
            <a:off x="857757" y="-97277"/>
            <a:ext cx="4944234" cy="6955277"/>
          </a:xfrm>
          <a:prstGeom prst="rect">
            <a:avLst/>
          </a:prstGeom>
          <a:noFill/>
          <a:ln>
            <a:noFill/>
          </a:ln>
        </p:spPr>
      </p:pic>
      <p:pic>
        <p:nvPicPr>
          <p:cNvPr id="356" name="Google Shape;356;p44"/>
          <p:cNvPicPr preferRelativeResize="0"/>
          <p:nvPr/>
        </p:nvPicPr>
        <p:blipFill rotWithShape="1">
          <a:blip r:embed="rId4">
            <a:alphaModFix/>
          </a:blip>
          <a:srcRect/>
          <a:stretch/>
        </p:blipFill>
        <p:spPr>
          <a:xfrm>
            <a:off x="5801990" y="-97278"/>
            <a:ext cx="4860891" cy="6955277"/>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45"/>
          <p:cNvSpPr txBox="1">
            <a:spLocks noGrp="1"/>
          </p:cNvSpPr>
          <p:nvPr>
            <p:ph type="title"/>
          </p:nvPr>
        </p:nvSpPr>
        <p:spPr>
          <a:xfrm>
            <a:off x="375138" y="188670"/>
            <a:ext cx="9612015" cy="104373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2800"/>
              <a:buFont typeface="Open Sans SemiBold"/>
              <a:buNone/>
            </a:pPr>
            <a:endParaRPr/>
          </a:p>
        </p:txBody>
      </p:sp>
      <p:sp>
        <p:nvSpPr>
          <p:cNvPr id="362" name="Google Shape;362;p45"/>
          <p:cNvSpPr txBox="1">
            <a:spLocks noGrp="1"/>
          </p:cNvSpPr>
          <p:nvPr>
            <p:ph type="body" idx="1"/>
          </p:nvPr>
        </p:nvSpPr>
        <p:spPr>
          <a:xfrm>
            <a:off x="375139" y="1600205"/>
            <a:ext cx="11503980" cy="43434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Clr>
                <a:srgbClr val="262626"/>
              </a:buClr>
              <a:buSzPts val="1800"/>
              <a:buNone/>
            </a:pPr>
            <a:endParaRPr/>
          </a:p>
        </p:txBody>
      </p:sp>
      <p:pic>
        <p:nvPicPr>
          <p:cNvPr id="363" name="Google Shape;363;p45"/>
          <p:cNvPicPr preferRelativeResize="0"/>
          <p:nvPr/>
        </p:nvPicPr>
        <p:blipFill rotWithShape="1">
          <a:blip r:embed="rId3">
            <a:alphaModFix/>
          </a:blip>
          <a:srcRect/>
          <a:stretch/>
        </p:blipFill>
        <p:spPr>
          <a:xfrm>
            <a:off x="2513926" y="-2371"/>
            <a:ext cx="9810255" cy="6860371"/>
          </a:xfrm>
          <a:prstGeom prst="rect">
            <a:avLst/>
          </a:prstGeom>
          <a:noFill/>
          <a:ln>
            <a:noFill/>
          </a:ln>
        </p:spPr>
      </p:pic>
      <p:pic>
        <p:nvPicPr>
          <p:cNvPr id="364" name="Google Shape;364;p45"/>
          <p:cNvPicPr preferRelativeResize="0"/>
          <p:nvPr/>
        </p:nvPicPr>
        <p:blipFill rotWithShape="1">
          <a:blip r:embed="rId4">
            <a:alphaModFix/>
          </a:blip>
          <a:srcRect/>
          <a:stretch/>
        </p:blipFill>
        <p:spPr>
          <a:xfrm>
            <a:off x="0" y="1807071"/>
            <a:ext cx="2345066" cy="3315187"/>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46"/>
          <p:cNvSpPr txBox="1">
            <a:spLocks noGrp="1"/>
          </p:cNvSpPr>
          <p:nvPr>
            <p:ph type="body" idx="1"/>
          </p:nvPr>
        </p:nvSpPr>
        <p:spPr>
          <a:xfrm>
            <a:off x="375139" y="1600205"/>
            <a:ext cx="11503980" cy="43434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Clr>
                <a:srgbClr val="262626"/>
              </a:buClr>
              <a:buSzPts val="1800"/>
              <a:buNone/>
            </a:pPr>
            <a:endParaRPr/>
          </a:p>
        </p:txBody>
      </p:sp>
      <p:pic>
        <p:nvPicPr>
          <p:cNvPr id="370" name="Google Shape;370;p46"/>
          <p:cNvPicPr preferRelativeResize="0"/>
          <p:nvPr/>
        </p:nvPicPr>
        <p:blipFill rotWithShape="1">
          <a:blip r:embed="rId3">
            <a:alphaModFix/>
          </a:blip>
          <a:srcRect/>
          <a:stretch/>
        </p:blipFill>
        <p:spPr>
          <a:xfrm>
            <a:off x="2513926" y="-53524"/>
            <a:ext cx="9761480" cy="6911524"/>
          </a:xfrm>
          <a:prstGeom prst="rect">
            <a:avLst/>
          </a:prstGeom>
          <a:noFill/>
          <a:ln>
            <a:noFill/>
          </a:ln>
        </p:spPr>
      </p:pic>
      <p:pic>
        <p:nvPicPr>
          <p:cNvPr id="371" name="Google Shape;371;p46"/>
          <p:cNvPicPr preferRelativeResize="0"/>
          <p:nvPr/>
        </p:nvPicPr>
        <p:blipFill rotWithShape="1">
          <a:blip r:embed="rId4">
            <a:alphaModFix/>
          </a:blip>
          <a:srcRect/>
          <a:stretch/>
        </p:blipFill>
        <p:spPr>
          <a:xfrm>
            <a:off x="0" y="1815163"/>
            <a:ext cx="2390859" cy="3379924"/>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pic>
        <p:nvPicPr>
          <p:cNvPr id="376" name="Google Shape;376;p47"/>
          <p:cNvPicPr preferRelativeResize="0"/>
          <p:nvPr/>
        </p:nvPicPr>
        <p:blipFill rotWithShape="1">
          <a:blip r:embed="rId3">
            <a:alphaModFix/>
          </a:blip>
          <a:srcRect/>
          <a:stretch/>
        </p:blipFill>
        <p:spPr>
          <a:xfrm>
            <a:off x="2971801" y="1966138"/>
            <a:ext cx="5667375" cy="2028825"/>
          </a:xfrm>
          <a:prstGeom prst="rect">
            <a:avLst/>
          </a:prstGeom>
          <a:noFill/>
          <a:ln>
            <a:noFill/>
          </a:ln>
        </p:spPr>
      </p:pic>
      <p:sp>
        <p:nvSpPr>
          <p:cNvPr id="377" name="Google Shape;377;p47"/>
          <p:cNvSpPr txBox="1"/>
          <p:nvPr/>
        </p:nvSpPr>
        <p:spPr>
          <a:xfrm>
            <a:off x="1905000" y="990601"/>
            <a:ext cx="815340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rgbClr val="93C470"/>
                </a:solidFill>
                <a:latin typeface="Open Sans"/>
                <a:ea typeface="Open Sans"/>
                <a:cs typeface="Open Sans"/>
                <a:sym typeface="Open Sans"/>
              </a:rPr>
              <a:t>Laudato Si’ Goal 6: Ecological Spirituality Resources</a:t>
            </a:r>
            <a:endParaRPr/>
          </a:p>
        </p:txBody>
      </p:sp>
      <p:sp>
        <p:nvSpPr>
          <p:cNvPr id="378" name="Google Shape;378;p47"/>
          <p:cNvSpPr txBox="1"/>
          <p:nvPr/>
        </p:nvSpPr>
        <p:spPr>
          <a:xfrm>
            <a:off x="1447800" y="4868310"/>
            <a:ext cx="92964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u="sng">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Laudato Si’ Goal 6: Ecological Spirituality Resources | Institute of the Sisters of Mercy of Australia</a:t>
            </a:r>
            <a:endParaRPr sz="1800">
              <a:solidFill>
                <a:schemeClr val="dk1"/>
              </a:solidFill>
              <a:latin typeface="Calibri"/>
              <a:ea typeface="Calibri"/>
              <a:cs typeface="Calibri"/>
              <a:sym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g23a62762e51_1_147"/>
          <p:cNvSpPr txBox="1">
            <a:spLocks noGrp="1"/>
          </p:cNvSpPr>
          <p:nvPr>
            <p:ph type="title"/>
          </p:nvPr>
        </p:nvSpPr>
        <p:spPr>
          <a:xfrm>
            <a:off x="2730283" y="384367"/>
            <a:ext cx="6731400" cy="763500"/>
          </a:xfrm>
          <a:prstGeom prst="rect">
            <a:avLst/>
          </a:prstGeom>
          <a:noFill/>
          <a:ln>
            <a:noFill/>
          </a:ln>
        </p:spPr>
        <p:txBody>
          <a:bodyPr spcFirstLastPara="1" wrap="square" lIns="121900" tIns="121900" rIns="121900" bIns="121900" anchor="ctr" anchorCtr="0">
            <a:noAutofit/>
          </a:bodyPr>
          <a:lstStyle/>
          <a:p>
            <a:pPr marL="0" lvl="0" indent="0" algn="ctr" rtl="0">
              <a:lnSpc>
                <a:spcPct val="90000"/>
              </a:lnSpc>
              <a:spcBef>
                <a:spcPts val="0"/>
              </a:spcBef>
              <a:spcAft>
                <a:spcPts val="0"/>
              </a:spcAft>
              <a:buClr>
                <a:srgbClr val="385623"/>
              </a:buClr>
              <a:buSzPts val="1400"/>
              <a:buFont typeface="Calibri"/>
              <a:buNone/>
            </a:pPr>
            <a:r>
              <a:rPr lang="en-US" sz="4800" b="1">
                <a:solidFill>
                  <a:srgbClr val="385623"/>
                </a:solidFill>
              </a:rPr>
              <a:t>Over to You …</a:t>
            </a:r>
            <a:endParaRPr sz="4800" b="1">
              <a:solidFill>
                <a:srgbClr val="385623"/>
              </a:solidFill>
            </a:endParaRPr>
          </a:p>
        </p:txBody>
      </p:sp>
      <p:sp>
        <p:nvSpPr>
          <p:cNvPr id="384" name="Google Shape;384;g23a62762e51_1_147"/>
          <p:cNvSpPr txBox="1">
            <a:spLocks noGrp="1"/>
          </p:cNvSpPr>
          <p:nvPr>
            <p:ph type="body" idx="1"/>
          </p:nvPr>
        </p:nvSpPr>
        <p:spPr>
          <a:xfrm>
            <a:off x="415600" y="2862676"/>
            <a:ext cx="11360700" cy="4555200"/>
          </a:xfrm>
          <a:prstGeom prst="rect">
            <a:avLst/>
          </a:prstGeom>
          <a:noFill/>
          <a:ln>
            <a:noFill/>
          </a:ln>
        </p:spPr>
        <p:txBody>
          <a:bodyPr spcFirstLastPara="1" wrap="square" lIns="121900" tIns="121900" rIns="121900" bIns="121900" anchor="ctr" anchorCtr="0">
            <a:noAutofit/>
          </a:bodyPr>
          <a:lstStyle/>
          <a:p>
            <a:pPr marL="0" lvl="0" indent="0" algn="l" rtl="0">
              <a:lnSpc>
                <a:spcPct val="90000"/>
              </a:lnSpc>
              <a:spcBef>
                <a:spcPts val="0"/>
              </a:spcBef>
              <a:spcAft>
                <a:spcPts val="0"/>
              </a:spcAft>
              <a:buClr>
                <a:schemeClr val="dk1"/>
              </a:buClr>
              <a:buSzPts val="1400"/>
              <a:buNone/>
            </a:pPr>
            <a:r>
              <a:rPr lang="en-US" sz="4000" dirty="0"/>
              <a:t>Your progress to date</a:t>
            </a:r>
            <a:endParaRPr sz="4000" dirty="0"/>
          </a:p>
          <a:p>
            <a:pPr marL="0" lvl="0" indent="0" algn="l" rtl="0">
              <a:lnSpc>
                <a:spcPct val="90000"/>
              </a:lnSpc>
              <a:spcBef>
                <a:spcPts val="0"/>
              </a:spcBef>
              <a:spcAft>
                <a:spcPts val="0"/>
              </a:spcAft>
              <a:buClr>
                <a:schemeClr val="dk1"/>
              </a:buClr>
              <a:buSzPts val="1400"/>
              <a:buNone/>
            </a:pPr>
            <a:endParaRPr sz="4000" dirty="0"/>
          </a:p>
          <a:p>
            <a:pPr marL="0" lvl="0" indent="0" algn="l" rtl="0">
              <a:lnSpc>
                <a:spcPct val="90000"/>
              </a:lnSpc>
              <a:spcBef>
                <a:spcPts val="0"/>
              </a:spcBef>
              <a:spcAft>
                <a:spcPts val="0"/>
              </a:spcAft>
              <a:buClr>
                <a:schemeClr val="dk1"/>
              </a:buClr>
              <a:buSzPts val="1400"/>
              <a:buNone/>
            </a:pPr>
            <a:r>
              <a:rPr lang="en-US" sz="4000" dirty="0"/>
              <a:t>Your plans</a:t>
            </a:r>
            <a:endParaRPr sz="4000" dirty="0"/>
          </a:p>
          <a:p>
            <a:pPr marL="0" lvl="0" indent="0" algn="l" rtl="0">
              <a:lnSpc>
                <a:spcPct val="90000"/>
              </a:lnSpc>
              <a:spcBef>
                <a:spcPts val="0"/>
              </a:spcBef>
              <a:spcAft>
                <a:spcPts val="0"/>
              </a:spcAft>
              <a:buClr>
                <a:schemeClr val="dk1"/>
              </a:buClr>
              <a:buSzPts val="1400"/>
              <a:buNone/>
            </a:pPr>
            <a:endParaRPr sz="4000" dirty="0"/>
          </a:p>
          <a:p>
            <a:pPr marL="0" lvl="0" indent="0" algn="l" rtl="0">
              <a:lnSpc>
                <a:spcPct val="90000"/>
              </a:lnSpc>
              <a:spcBef>
                <a:spcPts val="0"/>
              </a:spcBef>
              <a:spcAft>
                <a:spcPts val="0"/>
              </a:spcAft>
              <a:buClr>
                <a:schemeClr val="dk1"/>
              </a:buClr>
              <a:buSzPts val="1400"/>
              <a:buNone/>
            </a:pPr>
            <a:r>
              <a:rPr lang="en-US" sz="4000" dirty="0"/>
              <a:t>Your questions / concerns</a:t>
            </a:r>
            <a:r>
              <a:rPr lang="en-US" sz="3200" b="1" dirty="0"/>
              <a:t>  </a:t>
            </a:r>
            <a:endParaRPr sz="3200" b="1" dirty="0"/>
          </a:p>
          <a:p>
            <a:pPr marL="0" lvl="0" indent="0" algn="l" rtl="0">
              <a:lnSpc>
                <a:spcPct val="90000"/>
              </a:lnSpc>
              <a:spcBef>
                <a:spcPts val="0"/>
              </a:spcBef>
              <a:spcAft>
                <a:spcPts val="0"/>
              </a:spcAft>
              <a:buClr>
                <a:schemeClr val="dk1"/>
              </a:buClr>
              <a:buSzPts val="1400"/>
              <a:buNone/>
            </a:pPr>
            <a:endParaRPr sz="3200" dirty="0"/>
          </a:p>
          <a:p>
            <a:pPr marL="0" lvl="0" indent="0" algn="l" rtl="0">
              <a:lnSpc>
                <a:spcPct val="90000"/>
              </a:lnSpc>
              <a:spcBef>
                <a:spcPts val="0"/>
              </a:spcBef>
              <a:spcAft>
                <a:spcPts val="0"/>
              </a:spcAft>
              <a:buClr>
                <a:schemeClr val="dk1"/>
              </a:buClr>
              <a:buSzPts val="1400"/>
              <a:buNone/>
            </a:pPr>
            <a:endParaRPr sz="3200" dirty="0">
              <a:solidFill>
                <a:srgbClr val="000000"/>
              </a:solidFill>
            </a:endParaRPr>
          </a:p>
          <a:p>
            <a:pPr marL="0" lvl="0" indent="0" algn="l" rtl="0">
              <a:lnSpc>
                <a:spcPct val="90000"/>
              </a:lnSpc>
              <a:spcBef>
                <a:spcPts val="0"/>
              </a:spcBef>
              <a:spcAft>
                <a:spcPts val="0"/>
              </a:spcAft>
              <a:buClr>
                <a:schemeClr val="dk1"/>
              </a:buClr>
              <a:buSzPts val="1400"/>
              <a:buNone/>
            </a:pPr>
            <a:endParaRPr sz="3200" dirty="0"/>
          </a:p>
          <a:p>
            <a:pPr marL="0" lvl="0" indent="0" algn="ctr" rtl="0">
              <a:lnSpc>
                <a:spcPct val="90000"/>
              </a:lnSpc>
              <a:spcBef>
                <a:spcPts val="0"/>
              </a:spcBef>
              <a:spcAft>
                <a:spcPts val="0"/>
              </a:spcAft>
              <a:buClr>
                <a:schemeClr val="dk1"/>
              </a:buClr>
              <a:buSzPts val="1400"/>
              <a:buNone/>
            </a:pPr>
            <a:endParaRPr sz="3200" dirty="0">
              <a:solidFill>
                <a:srgbClr val="000000"/>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48"/>
          <p:cNvSpPr txBox="1">
            <a:spLocks noGrp="1"/>
          </p:cNvSpPr>
          <p:nvPr>
            <p:ph type="title"/>
          </p:nvPr>
        </p:nvSpPr>
        <p:spPr>
          <a:xfrm>
            <a:off x="375139" y="390971"/>
            <a:ext cx="9612015" cy="72572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2800"/>
              <a:buFont typeface="Open Sans SemiBold"/>
              <a:buNone/>
            </a:pPr>
            <a:r>
              <a:rPr lang="en-US"/>
              <a:t>WHAT’S YOUR STORY?</a:t>
            </a:r>
            <a:endParaRPr/>
          </a:p>
        </p:txBody>
      </p:sp>
      <p:sp>
        <p:nvSpPr>
          <p:cNvPr id="390" name="Google Shape;390;p48"/>
          <p:cNvSpPr txBox="1">
            <a:spLocks noGrp="1"/>
          </p:cNvSpPr>
          <p:nvPr>
            <p:ph type="body" idx="1"/>
          </p:nvPr>
        </p:nvSpPr>
        <p:spPr>
          <a:xfrm>
            <a:off x="375139" y="1600205"/>
            <a:ext cx="11503980" cy="43434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Clr>
                <a:srgbClr val="262626"/>
              </a:buClr>
              <a:buSzPts val="1800"/>
              <a:buNone/>
            </a:pPr>
            <a:endParaRPr/>
          </a:p>
        </p:txBody>
      </p:sp>
      <p:pic>
        <p:nvPicPr>
          <p:cNvPr id="391" name="Google Shape;391;p48"/>
          <p:cNvPicPr preferRelativeResize="0"/>
          <p:nvPr/>
        </p:nvPicPr>
        <p:blipFill rotWithShape="1">
          <a:blip r:embed="rId3">
            <a:alphaModFix/>
          </a:blip>
          <a:srcRect r="2223"/>
          <a:stretch/>
        </p:blipFill>
        <p:spPr>
          <a:xfrm>
            <a:off x="0" y="1490194"/>
            <a:ext cx="6096000" cy="4675937"/>
          </a:xfrm>
          <a:prstGeom prst="rect">
            <a:avLst/>
          </a:prstGeom>
          <a:noFill/>
          <a:ln>
            <a:noFill/>
          </a:ln>
        </p:spPr>
      </p:pic>
      <p:pic>
        <p:nvPicPr>
          <p:cNvPr id="392" name="Google Shape;392;p48" descr="A group of people playing instruments in a park&#10;&#10;Description automatically generated with low confidence"/>
          <p:cNvPicPr preferRelativeResize="0"/>
          <p:nvPr/>
        </p:nvPicPr>
        <p:blipFill rotWithShape="1">
          <a:blip r:embed="rId4">
            <a:alphaModFix/>
          </a:blip>
          <a:srcRect l="4243"/>
          <a:stretch/>
        </p:blipFill>
        <p:spPr>
          <a:xfrm>
            <a:off x="6198498" y="1490194"/>
            <a:ext cx="5993501" cy="4675936"/>
          </a:xfrm>
          <a:prstGeom prst="rect">
            <a:avLst/>
          </a:prstGeom>
          <a:noFill/>
          <a:ln>
            <a:noFill/>
          </a:ln>
        </p:spPr>
      </p:pic>
      <p:sp>
        <p:nvSpPr>
          <p:cNvPr id="393" name="Google Shape;393;p48"/>
          <p:cNvSpPr txBox="1"/>
          <p:nvPr/>
        </p:nvSpPr>
        <p:spPr>
          <a:xfrm>
            <a:off x="2643397" y="6308795"/>
            <a:ext cx="935463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lt1"/>
                </a:solidFill>
                <a:latin typeface="Calibri"/>
                <a:ea typeface="Calibri"/>
                <a:cs typeface="Calibri"/>
                <a:sym typeface="Calibri"/>
              </a:rPr>
              <a:t>OLSH ELMORE hearing the CRY OF THE EARTH &amp; THE CRY OF THE POOR</a:t>
            </a:r>
            <a:endParaRPr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49"/>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rgbClr val="385623"/>
              </a:buClr>
              <a:buSzPts val="1400"/>
              <a:buFont typeface="Calibri"/>
              <a:buNone/>
            </a:pPr>
            <a:r>
              <a:rPr lang="en-US">
                <a:solidFill>
                  <a:srgbClr val="385623"/>
                </a:solidFill>
                <a:latin typeface="Calibri"/>
                <a:ea typeface="Calibri"/>
                <a:cs typeface="Calibri"/>
                <a:sym typeface="Calibri"/>
              </a:rPr>
              <a:t>FINAL PRAYER</a:t>
            </a:r>
            <a:endParaRPr/>
          </a:p>
        </p:txBody>
      </p:sp>
      <p:sp>
        <p:nvSpPr>
          <p:cNvPr id="399" name="Google Shape;399;p49"/>
          <p:cNvSpPr txBox="1">
            <a:spLocks noGrp="1"/>
          </p:cNvSpPr>
          <p:nvPr>
            <p:ph type="body" idx="1"/>
          </p:nvPr>
        </p:nvSpPr>
        <p:spPr>
          <a:xfrm>
            <a:off x="542420" y="1489112"/>
            <a:ext cx="10417127" cy="5042344"/>
          </a:xfrm>
          <a:prstGeom prst="rect">
            <a:avLst/>
          </a:prstGeom>
          <a:noFill/>
          <a:ln>
            <a:noFill/>
          </a:ln>
        </p:spPr>
        <p:txBody>
          <a:bodyPr spcFirstLastPara="1" wrap="square" lIns="91425" tIns="91425" rIns="91425" bIns="91425" anchor="ctr" anchorCtr="0">
            <a:noAutofit/>
          </a:bodyPr>
          <a:lstStyle/>
          <a:p>
            <a:pPr marL="0" lvl="0" indent="0">
              <a:buSzPts val="2400"/>
              <a:buNone/>
            </a:pPr>
            <a:r>
              <a:rPr lang="en-US" sz="3200" dirty="0"/>
              <a:t>All-powerful God, you are present in the whole universe and in the smallest of your creatures. You embrace with your tenderness all that exists. Pour out upon us the power of your love, that we may protect life and beauty. Fill us with peace, that we may live as brothers and sisters, harming no one. O God of the poor, help us to rescue the abandoned and forgotten of this earth, so precious in your eyes. Bring healing to our lives, that we may protect the world and not prey on it, that we may sow beauty, not pollution and destruction. </a:t>
            </a:r>
          </a:p>
          <a:p>
            <a:pPr marL="0" lvl="0" indent="0">
              <a:buSzPts val="2400"/>
              <a:buNone/>
            </a:pPr>
            <a:r>
              <a:rPr lang="en-US" sz="2000" i="1" dirty="0"/>
              <a:t>from “A Prayer for our Earth”</a:t>
            </a:r>
            <a:endParaRPr dirty="0"/>
          </a:p>
        </p:txBody>
      </p:sp>
    </p:spTree>
    <p:extLst>
      <p:ext uri="{BB962C8B-B14F-4D97-AF65-F5344CB8AC3E}">
        <p14:creationId xmlns:p14="http://schemas.microsoft.com/office/powerpoint/2010/main" val="185041270"/>
      </p:ext>
    </p:extLst>
  </p:cSld>
  <p:clrMapOvr>
    <a:masterClrMapping/>
  </p:clrMapOvr>
  <p:transition spd="slow">
    <p:wip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49"/>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rgbClr val="385623"/>
              </a:buClr>
              <a:buSzPts val="1400"/>
              <a:buFont typeface="Calibri"/>
              <a:buNone/>
            </a:pPr>
            <a:r>
              <a:rPr lang="en-US">
                <a:solidFill>
                  <a:srgbClr val="385623"/>
                </a:solidFill>
                <a:latin typeface="Calibri"/>
                <a:ea typeface="Calibri"/>
                <a:cs typeface="Calibri"/>
                <a:sym typeface="Calibri"/>
              </a:rPr>
              <a:t>FINAL PRAYER</a:t>
            </a:r>
            <a:endParaRPr/>
          </a:p>
        </p:txBody>
      </p:sp>
      <p:sp>
        <p:nvSpPr>
          <p:cNvPr id="399" name="Google Shape;399;p49"/>
          <p:cNvSpPr txBox="1">
            <a:spLocks noGrp="1"/>
          </p:cNvSpPr>
          <p:nvPr>
            <p:ph type="body" idx="1"/>
          </p:nvPr>
        </p:nvSpPr>
        <p:spPr>
          <a:xfrm>
            <a:off x="542420" y="1489112"/>
            <a:ext cx="10417127" cy="5042344"/>
          </a:xfrm>
          <a:prstGeom prst="rect">
            <a:avLst/>
          </a:prstGeom>
          <a:noFill/>
          <a:ln>
            <a:noFill/>
          </a:ln>
        </p:spPr>
        <p:txBody>
          <a:bodyPr spcFirstLastPara="1" wrap="square" lIns="91425" tIns="91425" rIns="91425" bIns="91425" anchor="ctr" anchorCtr="0">
            <a:noAutofit/>
          </a:bodyPr>
          <a:lstStyle/>
          <a:p>
            <a:pPr marL="0" lvl="0" indent="0">
              <a:buSzPts val="2400"/>
              <a:buNone/>
            </a:pPr>
            <a:r>
              <a:rPr lang="en-US" sz="3200" dirty="0"/>
              <a:t>Touch the hearts of those who look only for gain at the expense of the poor and the earth. Teach us to discover the worth of each thing, to be filled with awe and contemplation, to recognize that we are profoundly united with every creature as we journey towards your infinite light. We thank you for being with us each day. Encourage us, we pray, in our struggle for justice, love and peace. </a:t>
            </a:r>
          </a:p>
          <a:p>
            <a:pPr marL="0" lvl="0" indent="0">
              <a:buSzPts val="2400"/>
              <a:buNone/>
            </a:pPr>
            <a:r>
              <a:rPr lang="en-US" sz="2000" i="1" dirty="0"/>
              <a:t>from “A Prayer for our Earth”</a:t>
            </a:r>
            <a:endParaRPr dirty="0"/>
          </a:p>
        </p:txBody>
      </p:sp>
    </p:spTree>
  </p:cSld>
  <p:clrMapOvr>
    <a:masterClrMapping/>
  </p:clrMapOvr>
  <p:transition spd="slow">
    <p:wipe/>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TotalTime>
  <Words>3718</Words>
  <Application>Microsoft Macintosh PowerPoint</Application>
  <PresentationFormat>Widescreen</PresentationFormat>
  <Paragraphs>438</Paragraphs>
  <Slides>65</Slides>
  <Notes>50</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65</vt:i4>
      </vt:variant>
    </vt:vector>
  </HeadingPairs>
  <TitlesOfParts>
    <vt:vector size="75" baseType="lpstr">
      <vt:lpstr>Avenir Book Oblique</vt:lpstr>
      <vt:lpstr>Open Sans</vt:lpstr>
      <vt:lpstr>Apple Chancery</vt:lpstr>
      <vt:lpstr>Avenir Medium</vt:lpstr>
      <vt:lpstr>Open Sans SemiBold</vt:lpstr>
      <vt:lpstr>Times New Roman</vt:lpstr>
      <vt:lpstr>Avenir Heavy</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MORE THINGS CHANGE … ???</vt:lpstr>
      <vt:lpstr>Tapestry - Don McLean</vt:lpstr>
      <vt:lpstr>Tapestry - Don McLean</vt:lpstr>
      <vt:lpstr>Tapestry - Don McLean</vt:lpstr>
      <vt:lpstr>Tapestry - Don McLean</vt:lpstr>
      <vt:lpstr>Tapestry - Don McLean</vt:lpstr>
      <vt:lpstr>Laudato Si (2015)</vt:lpstr>
      <vt:lpstr>Today’s Agenda</vt:lpstr>
      <vt:lpstr>Laudato si, mi signore …</vt:lpstr>
      <vt:lpstr>Laudato Si - an overview</vt:lpstr>
      <vt:lpstr>Catholic Earthcare Australia</vt:lpstr>
      <vt:lpstr>Laudato Si (2015)</vt:lpstr>
      <vt:lpstr>Laudato Si (2015)</vt:lpstr>
      <vt:lpstr>Laudato Si (2015)</vt:lpstr>
      <vt:lpstr>Laudato Si - an overview</vt:lpstr>
      <vt:lpstr>CH 1  (What is happening … ?)</vt:lpstr>
      <vt:lpstr>CH 2  (The Gospel of Creation)</vt:lpstr>
      <vt:lpstr>CH 3  (Human roots … )</vt:lpstr>
      <vt:lpstr>CH 4  (Integral Ecology)</vt:lpstr>
      <vt:lpstr>CH 5  (Action)</vt:lpstr>
      <vt:lpstr>CH 6 (Ecological education … )</vt:lpstr>
      <vt:lpstr>“Little Daily Actions”</vt:lpstr>
      <vt:lpstr>PowerPoint Presentation</vt:lpstr>
      <vt:lpstr>Laudato Si – A History</vt:lpstr>
      <vt:lpstr>The Laudato Si Goals</vt:lpstr>
      <vt:lpstr>Laudato Si Action Platform</vt:lpstr>
      <vt:lpstr>Laudato Si Action Platform</vt:lpstr>
      <vt:lpstr>Laudato Si Action Platform – Our Response (breakout groups)</vt:lpstr>
      <vt:lpstr>Sandhurst Laudato Si Action Plan</vt:lpstr>
      <vt:lpstr>THE CATHOLIC EARTHCARE SCHOOLS PROGRAM</vt:lpstr>
      <vt:lpstr>5 LEVELS CERTIFICATION CRITERIA</vt:lpstr>
      <vt:lpstr>5 LEVELS CERTIFICATION CRITERIA</vt:lpstr>
      <vt:lpstr>CERTIFICATION CRITERIA</vt:lpstr>
      <vt:lpstr>CERTIFICATION CRITERIA</vt:lpstr>
      <vt:lpstr>MONITORING PROGRESS &amp; PROFESSIONAL SUPPORT</vt:lpstr>
      <vt:lpstr>PowerPoint Presentation</vt:lpstr>
      <vt:lpstr>PowerPoint Presentation</vt:lpstr>
      <vt:lpstr>WHAT IS LAUDATO SI’ WEEK? </vt:lpstr>
      <vt:lpstr>PowerPoint Presentation</vt:lpstr>
      <vt:lpstr>PowerPoint Presentation</vt:lpstr>
      <vt:lpstr>LAUDATO SI’ WEEK DAILY PRAYER from the Australian Bishops Office for Justice, Peace &amp; Ecology </vt:lpstr>
      <vt:lpstr>LAUDATO SI WEEK Video Reflections</vt:lpstr>
      <vt:lpstr>PowerPoint Presentation</vt:lpstr>
      <vt:lpstr>PowerPoint Presentation</vt:lpstr>
      <vt:lpstr>PowerPoint Presentation</vt:lpstr>
      <vt:lpstr>PowerPoint Presentation</vt:lpstr>
      <vt:lpstr>Over to You …</vt:lpstr>
      <vt:lpstr>WHAT’S YOUR STORY?</vt:lpstr>
      <vt:lpstr>FINAL PRAYER</vt:lpstr>
      <vt:lpstr>FINAL PRAYER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Catherine Barianos</dc:creator>
  <cp:lastModifiedBy>David Walker</cp:lastModifiedBy>
  <cp:revision>6</cp:revision>
  <dcterms:created xsi:type="dcterms:W3CDTF">2018-09-03T23:16:46Z</dcterms:created>
  <dcterms:modified xsi:type="dcterms:W3CDTF">2023-05-08T00:45:40Z</dcterms:modified>
</cp:coreProperties>
</file>